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66" r:id="rId4"/>
    <p:sldId id="316" r:id="rId5"/>
    <p:sldId id="318" r:id="rId6"/>
    <p:sldId id="328" r:id="rId7"/>
    <p:sldId id="268" r:id="rId8"/>
    <p:sldId id="265" r:id="rId9"/>
    <p:sldId id="274" r:id="rId10"/>
    <p:sldId id="275" r:id="rId11"/>
    <p:sldId id="280" r:id="rId12"/>
    <p:sldId id="306" r:id="rId13"/>
    <p:sldId id="326" r:id="rId14"/>
    <p:sldId id="284" r:id="rId15"/>
    <p:sldId id="324" r:id="rId16"/>
    <p:sldId id="315" r:id="rId17"/>
    <p:sldId id="319" r:id="rId18"/>
    <p:sldId id="323" r:id="rId19"/>
    <p:sldId id="325" r:id="rId20"/>
    <p:sldId id="303" r:id="rId21"/>
    <p:sldId id="293" r:id="rId22"/>
    <p:sldId id="320" r:id="rId23"/>
    <p:sldId id="321" r:id="rId24"/>
    <p:sldId id="305" r:id="rId25"/>
    <p:sldId id="309" r:id="rId26"/>
    <p:sldId id="327" r:id="rId27"/>
  </p:sldIdLst>
  <p:sldSz cx="9144000" cy="5143500" type="screen16x9"/>
  <p:notesSz cx="9144000" cy="5143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0" autoAdjust="0"/>
    <p:restoredTop sz="90409" autoAdjust="0"/>
  </p:normalViewPr>
  <p:slideViewPr>
    <p:cSldViewPr>
      <p:cViewPr>
        <p:scale>
          <a:sx n="90" d="100"/>
          <a:sy n="90" d="100"/>
        </p:scale>
        <p:origin x="-2148" y="-83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05A7-A7AC-43CF-8474-69942642ED47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385763"/>
            <a:ext cx="3429000" cy="1928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2443163"/>
            <a:ext cx="7315200" cy="2314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488473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488473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B6910-8267-4B05-A0D6-3A47CE9499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4083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B6910-8267-4B05-A0D6-3A47CE9499E8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8378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B6910-8267-4B05-A0D6-3A47CE9499E8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2566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385763"/>
            <a:ext cx="3429000" cy="19288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7360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385763"/>
            <a:ext cx="3429000" cy="19288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7360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385763"/>
            <a:ext cx="3429000" cy="19288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7360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7"/>
            <a:ext cx="77724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2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1437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1437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6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6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12/14/2020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1437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12/14/2020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12/14/2020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83456"/>
            <a:ext cx="2103120" cy="276999"/>
          </a:xfrm>
        </p:spPr>
        <p:txBody>
          <a:bodyPr/>
          <a:lstStyle/>
          <a:p>
            <a:fld id="{D1AF6712-C4B3-4381-BE66-0A4100B43762}" type="datetime1">
              <a:rPr lang="en-US" smtClean="0"/>
              <a:t>12/14/2020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08960" y="4783456"/>
            <a:ext cx="2926080" cy="2769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83680" y="4783456"/>
            <a:ext cx="2103120" cy="138499"/>
          </a:xfrm>
        </p:spPr>
        <p:txBody>
          <a:bodyPr/>
          <a:lstStyle/>
          <a:p>
            <a:fld id="{FAA6C436-0D4A-4340-A2B7-930FFE7E96A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442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3216" y="63411"/>
            <a:ext cx="1402461" cy="5489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k object 17"/>
          <p:cNvSpPr/>
          <p:nvPr/>
        </p:nvSpPr>
        <p:spPr>
          <a:xfrm>
            <a:off x="0" y="699516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0646" y="88774"/>
            <a:ext cx="898270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11437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155" y="2156206"/>
            <a:ext cx="894169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7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7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674608" y="4853127"/>
            <a:ext cx="436245" cy="4873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rgbClr val="7E7E7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‹#›</a:t>
            </a:fld>
            <a:r>
              <a:rPr dirty="0"/>
              <a:t>/</a:t>
            </a:r>
            <a:r>
              <a:rPr spc="-5" dirty="0"/>
              <a:t>34</a:t>
            </a:r>
            <a:endParaRPr sz="1600" dirty="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3216" y="63411"/>
            <a:ext cx="1402461" cy="5489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7188465" y="266313"/>
            <a:ext cx="1973199" cy="43783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78740" y="4896105"/>
            <a:ext cx="2512061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000" spc="-5" dirty="0" smtClean="0">
                <a:solidFill>
                  <a:srgbClr val="A6A6A6"/>
                </a:solidFill>
                <a:latin typeface="Arial"/>
                <a:cs typeface="Arial"/>
              </a:rPr>
              <a:t>https://rostov</a:t>
            </a:r>
            <a:r>
              <a:rPr lang="ru-RU" sz="1000" spc="-5" dirty="0" smtClean="0">
                <a:solidFill>
                  <a:srgbClr val="A6A6A6"/>
                </a:solidFill>
                <a:latin typeface="Arial"/>
                <a:cs typeface="Arial"/>
              </a:rPr>
              <a:t>.</a:t>
            </a:r>
            <a:r>
              <a:rPr lang="en-US" sz="1000" spc="-5" dirty="0" smtClean="0">
                <a:solidFill>
                  <a:srgbClr val="A6A6A6"/>
                </a:solidFill>
                <a:latin typeface="Arial"/>
                <a:cs typeface="Arial"/>
              </a:rPr>
              <a:t>roskazna.gov.ru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" y="699516"/>
            <a:ext cx="7596505" cy="0"/>
          </a:xfrm>
          <a:custGeom>
            <a:avLst/>
            <a:gdLst/>
            <a:ahLst/>
            <a:cxnLst/>
            <a:rect l="l" t="t" r="r" b="b"/>
            <a:pathLst>
              <a:path w="7596505">
                <a:moveTo>
                  <a:pt x="0" y="0"/>
                </a:moveTo>
                <a:lnTo>
                  <a:pt x="759637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0" y="4804003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9525">
            <a:solidFill>
              <a:srgbClr val="11437E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46305" y="1442162"/>
            <a:ext cx="6692697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Система </a:t>
            </a:r>
            <a:r>
              <a:rPr lang="ru-RU" sz="2800" dirty="0"/>
              <a:t>казначейских платежей</a:t>
            </a:r>
            <a:endParaRPr sz="2800" dirty="0"/>
          </a:p>
        </p:txBody>
      </p:sp>
      <p:sp>
        <p:nvSpPr>
          <p:cNvPr id="9" name="object 9"/>
          <p:cNvSpPr txBox="1"/>
          <p:nvPr/>
        </p:nvSpPr>
        <p:spPr>
          <a:xfrm>
            <a:off x="546303" y="3497709"/>
            <a:ext cx="5342891" cy="7636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ru-RU" sz="1600" spc="-10" dirty="0" smtClean="0">
                <a:solidFill>
                  <a:srgbClr val="11437E"/>
                </a:solidFill>
                <a:latin typeface="Arial"/>
                <a:cs typeface="Arial"/>
              </a:rPr>
              <a:t>Начальник отдела кассового обслуживания исполнения бюджетов 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ru-RU" sz="1600" spc="-10" dirty="0" smtClean="0">
                <a:solidFill>
                  <a:srgbClr val="11437E"/>
                </a:solidFill>
                <a:latin typeface="Arial"/>
                <a:cs typeface="Arial"/>
              </a:rPr>
              <a:t>Алексеенко Наталья Анатольевна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59453" y="802451"/>
            <a:ext cx="718539" cy="750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0646" y="88773"/>
            <a:ext cx="8982709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935220" marR="5080" indent="-10795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Виды распоряжений, </a:t>
            </a:r>
            <a:r>
              <a:rPr spc="-15" dirty="0"/>
              <a:t>предусмотренные  Порядком </a:t>
            </a:r>
            <a:r>
              <a:rPr spc="-10" dirty="0"/>
              <a:t>казначейского</a:t>
            </a:r>
            <a:r>
              <a:rPr spc="20" dirty="0"/>
              <a:t> </a:t>
            </a:r>
            <a:r>
              <a:rPr spc="-15" dirty="0"/>
              <a:t>обслуживания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8739" y="1006957"/>
            <a:ext cx="4161791" cy="3922741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sz="1100" u="sng" spc="-2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100" b="1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Переходный </a:t>
            </a:r>
            <a:r>
              <a:rPr sz="1100" b="1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период </a:t>
            </a:r>
            <a:r>
              <a:rPr sz="1100" b="1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2021-2022</a:t>
            </a:r>
            <a:r>
              <a:rPr sz="1100" b="1" u="sng" spc="-5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100" b="1" u="sng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гг.</a:t>
            </a:r>
            <a:r>
              <a:rPr sz="1100" b="1" spc="-5" dirty="0">
                <a:latin typeface="Arial"/>
                <a:cs typeface="Arial"/>
              </a:rPr>
              <a:t>:</a:t>
            </a:r>
            <a:endParaRPr sz="1100" dirty="0">
              <a:latin typeface="Arial"/>
              <a:cs typeface="Arial"/>
            </a:endParaRPr>
          </a:p>
          <a:p>
            <a:pPr marL="419100" indent="-229235">
              <a:lnSpc>
                <a:spcPct val="100000"/>
              </a:lnSpc>
              <a:spcBef>
                <a:spcPts val="265"/>
              </a:spcBef>
              <a:buAutoNum type="arabicPeriod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Заявка на кассовый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расход</a:t>
            </a:r>
            <a:endParaRPr sz="1100" dirty="0">
              <a:latin typeface="Arial"/>
              <a:cs typeface="Arial"/>
            </a:endParaRPr>
          </a:p>
          <a:p>
            <a:pPr marL="419100" indent="-229235">
              <a:lnSpc>
                <a:spcPct val="100000"/>
              </a:lnSpc>
              <a:spcBef>
                <a:spcPts val="265"/>
              </a:spcBef>
              <a:buAutoNum type="arabicPeriod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Заявка на кассовый расход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(сокращенная)</a:t>
            </a:r>
            <a:endParaRPr sz="1100" dirty="0">
              <a:latin typeface="Arial"/>
              <a:cs typeface="Arial"/>
            </a:endParaRPr>
          </a:p>
          <a:p>
            <a:pPr marL="419100" indent="-229235">
              <a:lnSpc>
                <a:spcPct val="100000"/>
              </a:lnSpc>
              <a:spcBef>
                <a:spcPts val="265"/>
              </a:spcBef>
              <a:buAutoNum type="arabicPeriod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Сводная заявка на кассовый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расход</a:t>
            </a:r>
            <a:endParaRPr sz="1100" dirty="0">
              <a:latin typeface="Arial"/>
              <a:cs typeface="Arial"/>
            </a:endParaRPr>
          </a:p>
          <a:p>
            <a:pPr marL="419100" marR="264795" indent="-228600">
              <a:lnSpc>
                <a:spcPct val="120000"/>
              </a:lnSpc>
              <a:buAutoNum type="arabicPeriod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Распоряжение </a:t>
            </a:r>
            <a:r>
              <a:rPr sz="1100" dirty="0">
                <a:latin typeface="Arial"/>
                <a:cs typeface="Arial"/>
              </a:rPr>
              <a:t>о перечислении </a:t>
            </a:r>
            <a:r>
              <a:rPr sz="1100" spc="-5" dirty="0">
                <a:latin typeface="Arial"/>
                <a:cs typeface="Arial"/>
              </a:rPr>
              <a:t>денежных </a:t>
            </a:r>
            <a:r>
              <a:rPr sz="1100" dirty="0">
                <a:latin typeface="Arial"/>
                <a:cs typeface="Arial"/>
              </a:rPr>
              <a:t>средств </a:t>
            </a:r>
            <a:r>
              <a:rPr sz="1100" spc="-5" dirty="0">
                <a:latin typeface="Arial"/>
                <a:cs typeface="Arial"/>
              </a:rPr>
              <a:t>на  банковские карты </a:t>
            </a:r>
            <a:r>
              <a:rPr sz="1100" spc="-10" dirty="0">
                <a:latin typeface="Arial"/>
                <a:cs typeface="Arial"/>
              </a:rPr>
              <a:t>«Мир» </a:t>
            </a:r>
            <a:r>
              <a:rPr sz="1100" spc="-5" dirty="0">
                <a:latin typeface="Arial"/>
                <a:cs typeface="Arial"/>
              </a:rPr>
              <a:t>физических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лиц</a:t>
            </a:r>
            <a:endParaRPr sz="1100" dirty="0">
              <a:latin typeface="Arial"/>
              <a:cs typeface="Arial"/>
            </a:endParaRPr>
          </a:p>
          <a:p>
            <a:pPr marL="419100" indent="-229235">
              <a:lnSpc>
                <a:spcPct val="100000"/>
              </a:lnSpc>
              <a:spcBef>
                <a:spcPts val="265"/>
              </a:spcBef>
              <a:buAutoNum type="arabicPeriod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Заявка на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возврат</a:t>
            </a:r>
            <a:endParaRPr sz="1100" dirty="0">
              <a:latin typeface="Arial"/>
              <a:cs typeface="Arial"/>
            </a:endParaRPr>
          </a:p>
          <a:p>
            <a:pPr marL="419100" indent="-229235">
              <a:lnSpc>
                <a:spcPct val="100000"/>
              </a:lnSpc>
              <a:spcBef>
                <a:spcPts val="265"/>
              </a:spcBef>
              <a:buAutoNum type="arabicPeriod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Заявка на </a:t>
            </a:r>
            <a:r>
              <a:rPr sz="1100" dirty="0">
                <a:latin typeface="Arial"/>
                <a:cs typeface="Arial"/>
              </a:rPr>
              <a:t>получение </a:t>
            </a:r>
            <a:r>
              <a:rPr sz="1100" spc="-5" dirty="0">
                <a:latin typeface="Arial"/>
                <a:cs typeface="Arial"/>
              </a:rPr>
              <a:t>наличных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денег</a:t>
            </a:r>
            <a:endParaRPr sz="1100" dirty="0">
              <a:latin typeface="Arial"/>
              <a:cs typeface="Arial"/>
            </a:endParaRPr>
          </a:p>
          <a:p>
            <a:pPr marL="419100" marR="5080" indent="-228600">
              <a:lnSpc>
                <a:spcPct val="120000"/>
              </a:lnSpc>
              <a:buAutoNum type="arabicPeriod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Заявка на </a:t>
            </a:r>
            <a:r>
              <a:rPr sz="1100" dirty="0">
                <a:latin typeface="Arial"/>
                <a:cs typeface="Arial"/>
              </a:rPr>
              <a:t>получение </a:t>
            </a:r>
            <a:r>
              <a:rPr sz="1100" spc="-5" dirty="0">
                <a:latin typeface="Arial"/>
                <a:cs typeface="Arial"/>
              </a:rPr>
              <a:t>денежных </a:t>
            </a:r>
            <a:r>
              <a:rPr sz="1100" dirty="0">
                <a:latin typeface="Arial"/>
                <a:cs typeface="Arial"/>
              </a:rPr>
              <a:t>средств, перечисляемых  </a:t>
            </a:r>
            <a:r>
              <a:rPr sz="1100" spc="-5" dirty="0">
                <a:latin typeface="Arial"/>
                <a:cs typeface="Arial"/>
              </a:rPr>
              <a:t>на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карту</a:t>
            </a:r>
            <a:endParaRPr sz="1100" dirty="0">
              <a:latin typeface="Arial"/>
              <a:cs typeface="Arial"/>
            </a:endParaRPr>
          </a:p>
          <a:p>
            <a:pPr marL="419100" marR="548005" indent="-228600">
              <a:lnSpc>
                <a:spcPts val="1590"/>
              </a:lnSpc>
              <a:spcBef>
                <a:spcPts val="90"/>
              </a:spcBef>
              <a:buAutoNum type="arabicPeriod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Заявка </a:t>
            </a:r>
            <a:r>
              <a:rPr sz="1100" dirty="0">
                <a:latin typeface="Arial"/>
                <a:cs typeface="Arial"/>
              </a:rPr>
              <a:t>для </a:t>
            </a:r>
            <a:r>
              <a:rPr sz="1100" spc="-5" dirty="0">
                <a:latin typeface="Arial"/>
                <a:cs typeface="Arial"/>
              </a:rPr>
              <a:t>обеспечения наличными денежными  </a:t>
            </a:r>
            <a:r>
              <a:rPr sz="1100" dirty="0">
                <a:latin typeface="Arial"/>
                <a:cs typeface="Arial"/>
              </a:rPr>
              <a:t>средствами</a:t>
            </a:r>
          </a:p>
          <a:p>
            <a:pPr marL="419100" indent="-229235">
              <a:lnSpc>
                <a:spcPct val="100000"/>
              </a:lnSpc>
              <a:spcBef>
                <a:spcPts val="165"/>
              </a:spcBef>
              <a:buAutoNum type="arabicPeriod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Распоряжение юридического лица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(распоряжение</a:t>
            </a:r>
          </a:p>
          <a:p>
            <a:pPr marL="419100">
              <a:lnSpc>
                <a:spcPct val="100000"/>
              </a:lnSpc>
              <a:spcBef>
                <a:spcPts val="260"/>
              </a:spcBef>
            </a:pPr>
            <a:r>
              <a:rPr sz="1100" dirty="0">
                <a:latin typeface="Arial"/>
                <a:cs typeface="Arial"/>
              </a:rPr>
              <a:t>финансового </a:t>
            </a:r>
            <a:r>
              <a:rPr sz="1100" spc="-5" dirty="0">
                <a:latin typeface="Arial"/>
                <a:cs typeface="Arial"/>
              </a:rPr>
              <a:t>органа) </a:t>
            </a:r>
            <a:r>
              <a:rPr sz="1100" dirty="0">
                <a:latin typeface="Arial"/>
                <a:cs typeface="Arial"/>
              </a:rPr>
              <a:t>в </a:t>
            </a:r>
            <a:r>
              <a:rPr sz="1100" spc="-5" dirty="0">
                <a:latin typeface="Arial"/>
                <a:cs typeface="Arial"/>
              </a:rPr>
              <a:t>виде </a:t>
            </a:r>
            <a:r>
              <a:rPr sz="1100" dirty="0">
                <a:latin typeface="Arial"/>
                <a:cs typeface="Arial"/>
              </a:rPr>
              <a:t>платежного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поручения</a:t>
            </a:r>
          </a:p>
          <a:p>
            <a:pPr marL="419100" indent="-229235">
              <a:lnSpc>
                <a:spcPct val="100000"/>
              </a:lnSpc>
              <a:spcBef>
                <a:spcPts val="265"/>
              </a:spcBef>
              <a:buAutoNum type="arabicPeriod" startAt="10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Распоряжение </a:t>
            </a:r>
            <a:r>
              <a:rPr sz="1100" dirty="0">
                <a:latin typeface="Arial"/>
                <a:cs typeface="Arial"/>
              </a:rPr>
              <a:t>финансового </a:t>
            </a:r>
            <a:r>
              <a:rPr sz="1100" spc="-5" dirty="0">
                <a:latin typeface="Arial"/>
                <a:cs typeface="Arial"/>
              </a:rPr>
              <a:t>органа </a:t>
            </a:r>
            <a:r>
              <a:rPr sz="1100" dirty="0">
                <a:latin typeface="Arial"/>
                <a:cs typeface="Arial"/>
              </a:rPr>
              <a:t>с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расшифровкой</a:t>
            </a:r>
          </a:p>
          <a:p>
            <a:pPr marL="419100" indent="-229235">
              <a:lnSpc>
                <a:spcPct val="100000"/>
              </a:lnSpc>
              <a:spcBef>
                <a:spcPts val="265"/>
              </a:spcBef>
              <a:buAutoNum type="arabicPeriod" startAt="10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Уведомление </a:t>
            </a:r>
            <a:r>
              <a:rPr sz="1100" dirty="0">
                <a:latin typeface="Arial"/>
                <a:cs typeface="Arial"/>
              </a:rPr>
              <a:t>о поступлениях в </a:t>
            </a:r>
            <a:r>
              <a:rPr sz="1100" spc="-5" dirty="0">
                <a:latin typeface="Arial"/>
                <a:cs typeface="Arial"/>
              </a:rPr>
              <a:t>иностранной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валюте</a:t>
            </a:r>
            <a:endParaRPr sz="1100" dirty="0">
              <a:latin typeface="Arial"/>
              <a:cs typeface="Arial"/>
            </a:endParaRPr>
          </a:p>
          <a:p>
            <a:pPr marL="419100" marR="345440" indent="-228600">
              <a:lnSpc>
                <a:spcPct val="120000"/>
              </a:lnSpc>
              <a:buAutoNum type="arabicPeriod" startAt="10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Уведомление об уточнении вида </a:t>
            </a:r>
            <a:r>
              <a:rPr sz="1100" dirty="0">
                <a:latin typeface="Arial"/>
                <a:cs typeface="Arial"/>
              </a:rPr>
              <a:t>и </a:t>
            </a:r>
            <a:r>
              <a:rPr sz="1100" spc="-5" dirty="0">
                <a:latin typeface="Arial"/>
                <a:cs typeface="Arial"/>
              </a:rPr>
              <a:t>принадлежности  </a:t>
            </a:r>
            <a:r>
              <a:rPr sz="1100" dirty="0">
                <a:latin typeface="Arial"/>
                <a:cs typeface="Arial"/>
              </a:rPr>
              <a:t>платежа</a:t>
            </a:r>
          </a:p>
          <a:p>
            <a:pPr marL="419100" indent="-229235">
              <a:lnSpc>
                <a:spcPct val="100000"/>
              </a:lnSpc>
              <a:spcBef>
                <a:spcPts val="265"/>
              </a:spcBef>
              <a:buAutoNum type="arabicPeriod" startAt="10"/>
              <a:tabLst>
                <a:tab pos="419734" algn="l"/>
              </a:tabLst>
            </a:pPr>
            <a:r>
              <a:rPr sz="1100" spc="-5" dirty="0">
                <a:latin typeface="Arial"/>
                <a:cs typeface="Arial"/>
              </a:rPr>
              <a:t>Уведомление об уточнении операций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клиента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88660" y="1583135"/>
            <a:ext cx="338554" cy="20618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224154" marR="5080" indent="-212090">
              <a:lnSpc>
                <a:spcPct val="100000"/>
              </a:lnSpc>
            </a:pPr>
            <a:r>
              <a:rPr sz="1100" b="1" spc="-5" dirty="0">
                <a:latin typeface="Arial"/>
                <a:cs typeface="Arial"/>
              </a:rPr>
              <a:t>Распоряжение </a:t>
            </a:r>
            <a:r>
              <a:rPr sz="1100" b="1" dirty="0">
                <a:latin typeface="Arial"/>
                <a:cs typeface="Arial"/>
              </a:rPr>
              <a:t>о </a:t>
            </a:r>
            <a:r>
              <a:rPr sz="1100" b="1" spc="-5" dirty="0">
                <a:latin typeface="Arial"/>
                <a:cs typeface="Arial"/>
              </a:rPr>
              <a:t>совершении  казначейского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5" dirty="0">
                <a:latin typeface="Arial"/>
                <a:cs typeface="Arial"/>
              </a:rPr>
              <a:t>платежа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072889" y="1563624"/>
            <a:ext cx="347980" cy="2088514"/>
          </a:xfrm>
          <a:custGeom>
            <a:avLst/>
            <a:gdLst/>
            <a:ahLst/>
            <a:cxnLst/>
            <a:rect l="l" t="t" r="r" b="b"/>
            <a:pathLst>
              <a:path w="347979" h="2088514">
                <a:moveTo>
                  <a:pt x="347979" y="2088261"/>
                </a:moveTo>
                <a:lnTo>
                  <a:pt x="301710" y="2082040"/>
                </a:lnTo>
                <a:lnTo>
                  <a:pt x="260143" y="2064488"/>
                </a:lnTo>
                <a:lnTo>
                  <a:pt x="224932" y="2037270"/>
                </a:lnTo>
                <a:lnTo>
                  <a:pt x="197734" y="2002051"/>
                </a:lnTo>
                <a:lnTo>
                  <a:pt x="180201" y="1960496"/>
                </a:lnTo>
                <a:lnTo>
                  <a:pt x="173989" y="1914270"/>
                </a:lnTo>
                <a:lnTo>
                  <a:pt x="173989" y="1218183"/>
                </a:lnTo>
                <a:lnTo>
                  <a:pt x="167769" y="1171904"/>
                </a:lnTo>
                <a:lnTo>
                  <a:pt x="150217" y="1130314"/>
                </a:lnTo>
                <a:lnTo>
                  <a:pt x="122999" y="1095073"/>
                </a:lnTo>
                <a:lnTo>
                  <a:pt x="87780" y="1067844"/>
                </a:lnTo>
                <a:lnTo>
                  <a:pt x="46225" y="1050288"/>
                </a:lnTo>
                <a:lnTo>
                  <a:pt x="0" y="1044067"/>
                </a:lnTo>
                <a:lnTo>
                  <a:pt x="46225" y="1037855"/>
                </a:lnTo>
                <a:lnTo>
                  <a:pt x="87780" y="1020322"/>
                </a:lnTo>
                <a:lnTo>
                  <a:pt x="122999" y="993124"/>
                </a:lnTo>
                <a:lnTo>
                  <a:pt x="150217" y="957913"/>
                </a:lnTo>
                <a:lnTo>
                  <a:pt x="167769" y="916346"/>
                </a:lnTo>
                <a:lnTo>
                  <a:pt x="173989" y="870076"/>
                </a:lnTo>
                <a:lnTo>
                  <a:pt x="173989" y="173989"/>
                </a:lnTo>
                <a:lnTo>
                  <a:pt x="180201" y="127764"/>
                </a:lnTo>
                <a:lnTo>
                  <a:pt x="197734" y="86209"/>
                </a:lnTo>
                <a:lnTo>
                  <a:pt x="224932" y="50990"/>
                </a:lnTo>
                <a:lnTo>
                  <a:pt x="260143" y="23772"/>
                </a:lnTo>
                <a:lnTo>
                  <a:pt x="301710" y="6220"/>
                </a:lnTo>
                <a:lnTo>
                  <a:pt x="347979" y="0"/>
                </a:lnTo>
              </a:path>
            </a:pathLst>
          </a:custGeom>
          <a:ln w="9525">
            <a:solidFill>
              <a:srgbClr val="FFBE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8688453" y="1563624"/>
            <a:ext cx="348615" cy="2088514"/>
          </a:xfrm>
          <a:custGeom>
            <a:avLst/>
            <a:gdLst/>
            <a:ahLst/>
            <a:cxnLst/>
            <a:rect l="l" t="t" r="r" b="b"/>
            <a:pathLst>
              <a:path w="348615" h="2088514">
                <a:moveTo>
                  <a:pt x="0" y="0"/>
                </a:moveTo>
                <a:lnTo>
                  <a:pt x="46269" y="6220"/>
                </a:lnTo>
                <a:lnTo>
                  <a:pt x="87836" y="23772"/>
                </a:lnTo>
                <a:lnTo>
                  <a:pt x="123047" y="50990"/>
                </a:lnTo>
                <a:lnTo>
                  <a:pt x="150245" y="86209"/>
                </a:lnTo>
                <a:lnTo>
                  <a:pt x="167778" y="127764"/>
                </a:lnTo>
                <a:lnTo>
                  <a:pt x="173990" y="173989"/>
                </a:lnTo>
                <a:lnTo>
                  <a:pt x="173990" y="870076"/>
                </a:lnTo>
                <a:lnTo>
                  <a:pt x="180211" y="916346"/>
                </a:lnTo>
                <a:lnTo>
                  <a:pt x="197767" y="957913"/>
                </a:lnTo>
                <a:lnTo>
                  <a:pt x="224996" y="993124"/>
                </a:lnTo>
                <a:lnTo>
                  <a:pt x="260237" y="1020322"/>
                </a:lnTo>
                <a:lnTo>
                  <a:pt x="301827" y="1037855"/>
                </a:lnTo>
                <a:lnTo>
                  <a:pt x="348106" y="1044067"/>
                </a:lnTo>
                <a:lnTo>
                  <a:pt x="301827" y="1050288"/>
                </a:lnTo>
                <a:lnTo>
                  <a:pt x="260237" y="1067844"/>
                </a:lnTo>
                <a:lnTo>
                  <a:pt x="224996" y="1095073"/>
                </a:lnTo>
                <a:lnTo>
                  <a:pt x="197767" y="1130314"/>
                </a:lnTo>
                <a:lnTo>
                  <a:pt x="180211" y="1171904"/>
                </a:lnTo>
                <a:lnTo>
                  <a:pt x="173990" y="1218183"/>
                </a:lnTo>
                <a:lnTo>
                  <a:pt x="173990" y="1914270"/>
                </a:lnTo>
                <a:lnTo>
                  <a:pt x="167778" y="1960496"/>
                </a:lnTo>
                <a:lnTo>
                  <a:pt x="150245" y="2002051"/>
                </a:lnTo>
                <a:lnTo>
                  <a:pt x="123047" y="2037270"/>
                </a:lnTo>
                <a:lnTo>
                  <a:pt x="87836" y="2064488"/>
                </a:lnTo>
                <a:lnTo>
                  <a:pt x="46269" y="2082040"/>
                </a:lnTo>
                <a:lnTo>
                  <a:pt x="0" y="2088261"/>
                </a:lnTo>
              </a:path>
            </a:pathLst>
          </a:custGeom>
          <a:ln w="9525">
            <a:solidFill>
              <a:srgbClr val="FFBE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 txBox="1"/>
          <p:nvPr/>
        </p:nvSpPr>
        <p:spPr>
          <a:xfrm>
            <a:off x="4875657" y="1040131"/>
            <a:ext cx="3703320" cy="26095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u="heavy" spc="-2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100" b="1" u="heavy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С 1 января </a:t>
            </a:r>
            <a:r>
              <a:rPr sz="1100" b="1" u="heavy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2023</a:t>
            </a:r>
            <a:r>
              <a:rPr sz="1100" b="1" u="heavy" spc="-6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100" b="1" u="heavy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г.</a:t>
            </a:r>
            <a:r>
              <a:rPr sz="1100" b="1" dirty="0">
                <a:latin typeface="Arial"/>
                <a:cs typeface="Arial"/>
              </a:rPr>
              <a:t>: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500" dirty="0">
              <a:latin typeface="Arial"/>
              <a:cs typeface="Arial"/>
            </a:endParaRPr>
          </a:p>
          <a:p>
            <a:pPr marL="695960" indent="-182245">
              <a:lnSpc>
                <a:spcPct val="100000"/>
              </a:lnSpc>
              <a:buAutoNum type="arabicPeriod"/>
              <a:tabLst>
                <a:tab pos="696595" algn="l"/>
              </a:tabLst>
            </a:pPr>
            <a:r>
              <a:rPr sz="1100" dirty="0">
                <a:latin typeface="Arial"/>
                <a:cs typeface="Arial"/>
              </a:rPr>
              <a:t>Перечисление</a:t>
            </a:r>
          </a:p>
          <a:p>
            <a:pPr marL="695960" indent="-182245">
              <a:lnSpc>
                <a:spcPct val="100000"/>
              </a:lnSpc>
              <a:spcBef>
                <a:spcPts val="265"/>
              </a:spcBef>
              <a:buAutoNum type="arabicPeriod"/>
              <a:tabLst>
                <a:tab pos="696595" algn="l"/>
              </a:tabLst>
            </a:pPr>
            <a:r>
              <a:rPr sz="1100" dirty="0">
                <a:latin typeface="Arial"/>
                <a:cs typeface="Arial"/>
              </a:rPr>
              <a:t>Возврат</a:t>
            </a:r>
          </a:p>
          <a:p>
            <a:pPr marL="695960" indent="-182245">
              <a:lnSpc>
                <a:spcPct val="100000"/>
              </a:lnSpc>
              <a:spcBef>
                <a:spcPts val="265"/>
              </a:spcBef>
              <a:buAutoNum type="arabicPeriod"/>
              <a:tabLst>
                <a:tab pos="696595" algn="l"/>
              </a:tabLst>
            </a:pPr>
            <a:r>
              <a:rPr sz="1100" dirty="0">
                <a:latin typeface="Arial"/>
                <a:cs typeface="Arial"/>
              </a:rPr>
              <a:t>Выдача наличных денежных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средств</a:t>
            </a:r>
          </a:p>
          <a:p>
            <a:pPr marL="695960" indent="-182245">
              <a:lnSpc>
                <a:spcPct val="100000"/>
              </a:lnSpc>
              <a:spcBef>
                <a:spcPts val="260"/>
              </a:spcBef>
              <a:buAutoNum type="arabicPeriod"/>
              <a:tabLst>
                <a:tab pos="696595" algn="l"/>
              </a:tabLst>
            </a:pPr>
            <a:r>
              <a:rPr sz="1100" dirty="0">
                <a:latin typeface="Arial"/>
                <a:cs typeface="Arial"/>
              </a:rPr>
              <a:t>Уточнение</a:t>
            </a:r>
          </a:p>
          <a:p>
            <a:pPr marL="695960" marR="5080" indent="-181610">
              <a:lnSpc>
                <a:spcPct val="120000"/>
              </a:lnSpc>
              <a:spcBef>
                <a:spcPts val="5"/>
              </a:spcBef>
              <a:buAutoNum type="arabicPeriod"/>
              <a:tabLst>
                <a:tab pos="696595" algn="l"/>
              </a:tabLst>
            </a:pPr>
            <a:r>
              <a:rPr sz="1100" dirty="0">
                <a:latin typeface="Arial"/>
                <a:cs typeface="Arial"/>
              </a:rPr>
              <a:t>Уведомление </a:t>
            </a:r>
            <a:r>
              <a:rPr sz="1100" spc="-5" dirty="0">
                <a:latin typeface="Arial"/>
                <a:cs typeface="Arial"/>
              </a:rPr>
              <a:t>об </a:t>
            </a:r>
            <a:r>
              <a:rPr sz="1100" dirty="0">
                <a:latin typeface="Arial"/>
                <a:cs typeface="Arial"/>
              </a:rPr>
              <a:t>уточнении вида и  принадлежности платежа, решениях о</a:t>
            </a:r>
            <a:r>
              <a:rPr sz="1100" spc="-135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зачете  </a:t>
            </a:r>
            <a:r>
              <a:rPr sz="1100" dirty="0">
                <a:latin typeface="Arial"/>
                <a:cs typeface="Arial"/>
              </a:rPr>
              <a:t>излишне уплаченных (взысканных) </a:t>
            </a:r>
            <a:r>
              <a:rPr sz="1100" spc="-5" dirty="0">
                <a:latin typeface="Arial"/>
                <a:cs typeface="Arial"/>
              </a:rPr>
              <a:t>сумм  </a:t>
            </a:r>
            <a:r>
              <a:rPr sz="1100" dirty="0">
                <a:latin typeface="Arial"/>
                <a:cs typeface="Arial"/>
              </a:rPr>
              <a:t>налогов и сборов, </a:t>
            </a:r>
            <a:r>
              <a:rPr sz="1100" spc="-5" dirty="0">
                <a:latin typeface="Arial"/>
                <a:cs typeface="Arial"/>
              </a:rPr>
              <a:t>пеней, </a:t>
            </a:r>
            <a:r>
              <a:rPr sz="1100" dirty="0">
                <a:latin typeface="Arial"/>
                <a:cs typeface="Arial"/>
              </a:rPr>
              <a:t>штрафов, а также  подлежащих возмещению </a:t>
            </a:r>
            <a:r>
              <a:rPr sz="1100" spc="-5" dirty="0">
                <a:latin typeface="Arial"/>
                <a:cs typeface="Arial"/>
              </a:rPr>
              <a:t>сумм </a:t>
            </a:r>
            <a:r>
              <a:rPr sz="1100" dirty="0">
                <a:latin typeface="Arial"/>
                <a:cs typeface="Arial"/>
              </a:rPr>
              <a:t>налогов и  </a:t>
            </a:r>
            <a:r>
              <a:rPr sz="1100" spc="-5" dirty="0">
                <a:latin typeface="Arial"/>
                <a:cs typeface="Arial"/>
              </a:rPr>
              <a:t>сборов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8674608" y="4853126"/>
            <a:ext cx="43624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10</a:t>
            </a:fld>
            <a:r>
              <a:rPr dirty="0" smtClean="0"/>
              <a:t>/</a:t>
            </a:r>
            <a:r>
              <a:rPr lang="ru-RU" spc="-5" dirty="0" smtClean="0"/>
              <a:t>23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36" y="678433"/>
            <a:ext cx="9138920" cy="0"/>
          </a:xfrm>
          <a:custGeom>
            <a:avLst/>
            <a:gdLst/>
            <a:ahLst/>
            <a:cxnLst/>
            <a:rect l="l" t="t" r="r" b="b"/>
            <a:pathLst>
              <a:path w="9138920">
                <a:moveTo>
                  <a:pt x="0" y="0"/>
                </a:moveTo>
                <a:lnTo>
                  <a:pt x="9138588" y="0"/>
                </a:lnTo>
              </a:path>
            </a:pathLst>
          </a:custGeom>
          <a:ln w="1270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3" name="object 113"/>
          <p:cNvSpPr txBox="1">
            <a:spLocks noGrp="1"/>
          </p:cNvSpPr>
          <p:nvPr>
            <p:ph type="sldNum" sz="quarter" idx="7"/>
          </p:nvPr>
        </p:nvSpPr>
        <p:spPr>
          <a:xfrm>
            <a:off x="8674608" y="4853127"/>
            <a:ext cx="43624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11</a:t>
            </a:fld>
            <a:r>
              <a:rPr dirty="0" smtClean="0"/>
              <a:t>/</a:t>
            </a:r>
            <a:r>
              <a:rPr lang="ru-RU" dirty="0" smtClean="0"/>
              <a:t>23</a:t>
            </a:r>
            <a:endParaRPr sz="1600" dirty="0">
              <a:latin typeface="Arial"/>
              <a:cs typeface="Arial"/>
            </a:endParaRPr>
          </a:p>
        </p:txBody>
      </p:sp>
      <p:pic>
        <p:nvPicPr>
          <p:cNvPr id="114" name="Рисунок 1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16" y="895350"/>
            <a:ext cx="360000" cy="360000"/>
          </a:xfrm>
          <a:prstGeom prst="rect">
            <a:avLst/>
          </a:prstGeom>
        </p:spPr>
      </p:pic>
      <p:sp>
        <p:nvSpPr>
          <p:cNvPr id="115" name="Объект 2"/>
          <p:cNvSpPr txBox="1">
            <a:spLocks/>
          </p:cNvSpPr>
          <p:nvPr/>
        </p:nvSpPr>
        <p:spPr>
          <a:xfrm>
            <a:off x="430330" y="1428750"/>
            <a:ext cx="8229600" cy="294477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PT Serif" panose="020A0603040505020204" pitchFamily="18" charset="-5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PT Serif" panose="020A0603040505020204" pitchFamily="18" charset="-5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PT Serif" panose="020A0603040505020204" pitchFamily="18" charset="-5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PT Serif" panose="020A0603040505020204" pitchFamily="18" charset="-5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PT Serif" panose="020A0603040505020204" pitchFamily="18" charset="-5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1651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1437F"/>
                </a:solidFill>
                <a:effectLst/>
                <a:uLnTx/>
                <a:uFillTx/>
                <a:latin typeface="Arial"/>
              </a:rPr>
              <a:t>Поручение о перечислении на счет 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1437F"/>
                </a:solidFill>
                <a:effectLst/>
                <a:uLnTx/>
                <a:uFillTx/>
                <a:latin typeface="Arial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Arial"/>
              </a:rPr>
              <a:t>(исполнение, частичное исполнение распоряжений, 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Arial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Arial"/>
              </a:rPr>
              <a:t>распределение поступлений, перечисление остатков, иные случаи)</a:t>
            </a:r>
          </a:p>
          <a:p>
            <a:pPr marL="342900" marR="0" lvl="0" indent="-1651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1437F"/>
                </a:solidFill>
                <a:effectLst/>
                <a:uLnTx/>
                <a:uFillTx/>
                <a:latin typeface="Arial"/>
              </a:rPr>
              <a:t>Требование получателя платежа 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1437F"/>
                </a:solidFill>
                <a:effectLst/>
                <a:uLnTx/>
                <a:uFillTx/>
                <a:latin typeface="Arial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Arial"/>
              </a:rPr>
              <a:t>(подкрепление казначейского счета по учету и распределению поступлений, 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Arial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Arial"/>
              </a:rPr>
              <a:t>иные случаи)</a:t>
            </a:r>
          </a:p>
          <a:p>
            <a:pPr marL="342900" marR="0" lvl="0" indent="-1651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1437F"/>
                </a:solidFill>
                <a:effectLst/>
                <a:uLnTx/>
                <a:uFillTx/>
                <a:latin typeface="Arial"/>
              </a:rPr>
              <a:t>Обращение участника о ежедневном перечислении денежных средств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1437F"/>
                </a:solidFill>
                <a:effectLst/>
                <a:uLnTx/>
                <a:uFillTx/>
                <a:latin typeface="Arial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Arial"/>
              </a:rPr>
              <a:t>(привлечение средств на единый счет бюджета)</a:t>
            </a:r>
          </a:p>
          <a:p>
            <a:pPr marL="342900" marR="0" lvl="0" indent="-1651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1437F"/>
                </a:solidFill>
                <a:effectLst/>
                <a:uLnTx/>
                <a:uFillTx/>
                <a:latin typeface="Arial"/>
              </a:rPr>
              <a:t>Обращение участника о перечислении денежных средств при постановке на учет денежных обязательств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11437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16" name="Заголовок 115"/>
          <p:cNvSpPr>
            <a:spLocks noGrp="1"/>
          </p:cNvSpPr>
          <p:nvPr>
            <p:ph type="title"/>
          </p:nvPr>
        </p:nvSpPr>
        <p:spPr>
          <a:xfrm>
            <a:off x="2286001" y="64548"/>
            <a:ext cx="6629400" cy="568106"/>
          </a:xfrm>
        </p:spPr>
        <p:txBody>
          <a:bodyPr/>
          <a:lstStyle/>
          <a:p>
            <a:pPr algn="ctr"/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Виды распоряжений, предусмотренные Правилами организации </a:t>
            </a:r>
            <a:br>
              <a:rPr lang="ru-RU" sz="1200" dirty="0" smtClean="0"/>
            </a:br>
            <a:r>
              <a:rPr lang="ru-RU" sz="1200" dirty="0" smtClean="0"/>
              <a:t>и функционирования системы казначейских платежей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49" y="450569"/>
            <a:ext cx="25114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ject 2"/>
          <p:cNvSpPr txBox="1"/>
          <p:nvPr/>
        </p:nvSpPr>
        <p:spPr>
          <a:xfrm>
            <a:off x="3197733" y="210692"/>
            <a:ext cx="586359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1600" dirty="0"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38400" y="57151"/>
            <a:ext cx="6477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2"/>
          <p:cNvSpPr txBox="1"/>
          <p:nvPr/>
        </p:nvSpPr>
        <p:spPr>
          <a:xfrm>
            <a:off x="8700008" y="4833924"/>
            <a:ext cx="4108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 smtClean="0">
                <a:solidFill>
                  <a:srgbClr val="11437E"/>
                </a:solidFill>
                <a:latin typeface="Arial"/>
                <a:cs typeface="Arial"/>
              </a:rPr>
              <a:t>1</a:t>
            </a:r>
            <a:r>
              <a:rPr lang="ru-RU" sz="1600" b="1" spc="-5" dirty="0">
                <a:solidFill>
                  <a:srgbClr val="11437E"/>
                </a:solidFill>
                <a:latin typeface="Arial"/>
                <a:cs typeface="Arial"/>
              </a:rPr>
              <a:t>6</a:t>
            </a:r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spc="-5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895350"/>
            <a:ext cx="8170863" cy="391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1FB346FB-32CC-463F-B1D2-34BF44807DAB}"/>
              </a:ext>
            </a:extLst>
          </p:cNvPr>
          <p:cNvSpPr txBox="1">
            <a:spLocks/>
          </p:cNvSpPr>
          <p:nvPr/>
        </p:nvSpPr>
        <p:spPr>
          <a:xfrm>
            <a:off x="2339752" y="0"/>
            <a:ext cx="6802258" cy="69954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rgbClr val="11437F"/>
                </a:solidFill>
                <a:latin typeface="+mj-lt"/>
                <a:ea typeface="PT Serif" panose="020A0603040505020204" pitchFamily="18" charset="-52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srgbClr val="11437F"/>
                </a:solidFill>
                <a:effectLst/>
                <a:uLnTx/>
                <a:uFillTx/>
                <a:latin typeface="Arial"/>
              </a:rPr>
              <a:t>Расходы в 2021 году (клиенту банка)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11437F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96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36" y="678433"/>
            <a:ext cx="9138920" cy="0"/>
          </a:xfrm>
          <a:custGeom>
            <a:avLst/>
            <a:gdLst/>
            <a:ahLst/>
            <a:cxnLst/>
            <a:rect l="l" t="t" r="r" b="b"/>
            <a:pathLst>
              <a:path w="9138920">
                <a:moveTo>
                  <a:pt x="0" y="0"/>
                </a:moveTo>
                <a:lnTo>
                  <a:pt x="9138588" y="0"/>
                </a:lnTo>
              </a:path>
            </a:pathLst>
          </a:custGeom>
          <a:ln w="1270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652288" y="966530"/>
            <a:ext cx="67945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10" dirty="0">
                <a:latin typeface="Times New Roman"/>
                <a:cs typeface="Times New Roman"/>
              </a:rPr>
              <a:t>г.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59218" y="880706"/>
            <a:ext cx="398145" cy="300723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450" spc="-5" dirty="0">
                <a:latin typeface="Times New Roman"/>
                <a:cs typeface="Times New Roman"/>
              </a:rPr>
              <a:t>Форма по</a:t>
            </a:r>
            <a:r>
              <a:rPr sz="450" spc="-45" dirty="0">
                <a:latin typeface="Times New Roman"/>
                <a:cs typeface="Times New Roman"/>
              </a:rPr>
              <a:t> </a:t>
            </a:r>
            <a:r>
              <a:rPr sz="450" spc="-25" dirty="0">
                <a:latin typeface="Times New Roman"/>
                <a:cs typeface="Times New Roman"/>
              </a:rPr>
              <a:t>КФД</a:t>
            </a:r>
            <a:endParaRPr sz="450" dirty="0">
              <a:latin typeface="Times New Roman"/>
              <a:cs typeface="Times New Roman"/>
            </a:endParaRPr>
          </a:p>
          <a:p>
            <a:pPr marL="63500" marR="5080" indent="204470" algn="r">
              <a:lnSpc>
                <a:spcPts val="520"/>
              </a:lnSpc>
              <a:spcBef>
                <a:spcPts val="95"/>
              </a:spcBef>
            </a:pPr>
            <a:r>
              <a:rPr sz="450" spc="5" dirty="0">
                <a:latin typeface="Times New Roman"/>
                <a:cs typeface="Times New Roman"/>
              </a:rPr>
              <a:t>Д</a:t>
            </a:r>
            <a:r>
              <a:rPr sz="450" spc="-5" dirty="0">
                <a:latin typeface="Times New Roman"/>
                <a:cs typeface="Times New Roman"/>
              </a:rPr>
              <a:t>а</a:t>
            </a:r>
            <a:r>
              <a:rPr sz="450" dirty="0">
                <a:latin typeface="Times New Roman"/>
                <a:cs typeface="Times New Roman"/>
              </a:rPr>
              <a:t>т</a:t>
            </a:r>
            <a:r>
              <a:rPr sz="450" spc="-5" dirty="0">
                <a:latin typeface="Times New Roman"/>
                <a:cs typeface="Times New Roman"/>
              </a:rPr>
              <a:t>а  по</a:t>
            </a:r>
            <a:r>
              <a:rPr sz="450" spc="-50" dirty="0">
                <a:latin typeface="Times New Roman"/>
                <a:cs typeface="Times New Roman"/>
              </a:rPr>
              <a:t> </a:t>
            </a:r>
            <a:r>
              <a:rPr sz="450" spc="-10" dirty="0">
                <a:latin typeface="Times New Roman"/>
                <a:cs typeface="Times New Roman"/>
              </a:rPr>
              <a:t>Сводному</a:t>
            </a:r>
            <a:endParaRPr sz="450" dirty="0">
              <a:latin typeface="Times New Roman"/>
              <a:cs typeface="Times New Roman"/>
            </a:endParaRPr>
          </a:p>
          <a:p>
            <a:pPr marR="6985" algn="r">
              <a:lnSpc>
                <a:spcPct val="100000"/>
              </a:lnSpc>
              <a:spcBef>
                <a:spcPts val="15"/>
              </a:spcBef>
            </a:pPr>
            <a:r>
              <a:rPr sz="450" spc="10" dirty="0">
                <a:latin typeface="Times New Roman"/>
                <a:cs typeface="Times New Roman"/>
              </a:rPr>
              <a:t>р</a:t>
            </a:r>
            <a:r>
              <a:rPr sz="450" spc="-5" dirty="0">
                <a:latin typeface="Times New Roman"/>
                <a:cs typeface="Times New Roman"/>
              </a:rPr>
              <a:t>еес</a:t>
            </a:r>
            <a:r>
              <a:rPr sz="450" dirty="0">
                <a:latin typeface="Times New Roman"/>
                <a:cs typeface="Times New Roman"/>
              </a:rPr>
              <a:t>т</a:t>
            </a:r>
            <a:r>
              <a:rPr sz="450" spc="10" dirty="0">
                <a:latin typeface="Times New Roman"/>
                <a:cs typeface="Times New Roman"/>
              </a:rPr>
              <a:t>р</a:t>
            </a:r>
            <a:r>
              <a:rPr sz="450" spc="-5" dirty="0">
                <a:latin typeface="Times New Roman"/>
                <a:cs typeface="Times New Roman"/>
              </a:rPr>
              <a:t>у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49629" y="1095333"/>
            <a:ext cx="381635" cy="1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900"/>
              </a:lnSpc>
              <a:spcBef>
                <a:spcPts val="100"/>
              </a:spcBef>
            </a:pPr>
            <a:r>
              <a:rPr sz="450" spc="-5" dirty="0">
                <a:latin typeface="Times New Roman"/>
                <a:cs typeface="Times New Roman"/>
              </a:rPr>
              <a:t>Наимен</a:t>
            </a:r>
            <a:r>
              <a:rPr sz="450" spc="10" dirty="0">
                <a:latin typeface="Times New Roman"/>
                <a:cs typeface="Times New Roman"/>
              </a:rPr>
              <a:t>о</a:t>
            </a:r>
            <a:r>
              <a:rPr sz="450" spc="-15" dirty="0">
                <a:latin typeface="Times New Roman"/>
                <a:cs typeface="Times New Roman"/>
              </a:rPr>
              <a:t>в</a:t>
            </a:r>
            <a:r>
              <a:rPr sz="450" spc="-5" dirty="0">
                <a:latin typeface="Times New Roman"/>
                <a:cs typeface="Times New Roman"/>
              </a:rPr>
              <a:t>ание  </a:t>
            </a:r>
            <a:r>
              <a:rPr sz="450" spc="-10" dirty="0">
                <a:latin typeface="Times New Roman"/>
                <a:cs typeface="Times New Roman"/>
              </a:rPr>
              <a:t>клиента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35950" y="1181431"/>
            <a:ext cx="323215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-15" dirty="0">
                <a:latin typeface="Times New Roman"/>
                <a:cs typeface="Times New Roman"/>
              </a:rPr>
              <a:t>Глава </a:t>
            </a:r>
            <a:r>
              <a:rPr sz="450" spc="-5" dirty="0">
                <a:latin typeface="Times New Roman"/>
                <a:cs typeface="Times New Roman"/>
              </a:rPr>
              <a:t>по</a:t>
            </a:r>
            <a:r>
              <a:rPr sz="450" spc="-10" dirty="0">
                <a:latin typeface="Times New Roman"/>
                <a:cs typeface="Times New Roman"/>
              </a:rPr>
              <a:t> </a:t>
            </a:r>
            <a:r>
              <a:rPr sz="450" spc="5" dirty="0">
                <a:latin typeface="Times New Roman"/>
                <a:cs typeface="Times New Roman"/>
              </a:rPr>
              <a:t>БК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15016" y="1294025"/>
            <a:ext cx="142875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-25" dirty="0">
                <a:latin typeface="Times New Roman"/>
                <a:cs typeface="Times New Roman"/>
              </a:rPr>
              <a:t>К</a:t>
            </a:r>
            <a:r>
              <a:rPr sz="450" spc="-10" dirty="0">
                <a:latin typeface="Times New Roman"/>
                <a:cs typeface="Times New Roman"/>
              </a:rPr>
              <a:t>ПП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49630" y="1616207"/>
            <a:ext cx="641351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-10" dirty="0">
                <a:latin typeface="Times New Roman"/>
                <a:cs typeface="Times New Roman"/>
              </a:rPr>
              <a:t>Единица </a:t>
            </a:r>
            <a:r>
              <a:rPr sz="450" spc="-5" dirty="0">
                <a:latin typeface="Times New Roman"/>
                <a:cs typeface="Times New Roman"/>
              </a:rPr>
              <a:t>измерения:</a:t>
            </a:r>
            <a:r>
              <a:rPr sz="450" spc="-10" dirty="0">
                <a:latin typeface="Times New Roman"/>
                <a:cs typeface="Times New Roman"/>
              </a:rPr>
              <a:t> </a:t>
            </a:r>
            <a:r>
              <a:rPr sz="450" spc="5" dirty="0">
                <a:latin typeface="Times New Roman"/>
                <a:cs typeface="Times New Roman"/>
              </a:rPr>
              <a:t>руб.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102334" y="1529973"/>
            <a:ext cx="257175" cy="1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2000"/>
              </a:lnSpc>
              <a:spcBef>
                <a:spcPts val="100"/>
              </a:spcBef>
            </a:pPr>
            <a:r>
              <a:rPr sz="450" spc="-5" dirty="0">
                <a:latin typeface="Times New Roman"/>
                <a:cs typeface="Times New Roman"/>
              </a:rPr>
              <a:t>по</a:t>
            </a:r>
            <a:r>
              <a:rPr sz="450" spc="-50" dirty="0">
                <a:latin typeface="Times New Roman"/>
                <a:cs typeface="Times New Roman"/>
              </a:rPr>
              <a:t> </a:t>
            </a:r>
            <a:r>
              <a:rPr sz="450" spc="-20" dirty="0">
                <a:latin typeface="Times New Roman"/>
                <a:cs typeface="Times New Roman"/>
              </a:rPr>
              <a:t>КОФК  </a:t>
            </a:r>
            <a:r>
              <a:rPr sz="450" spc="-5" dirty="0">
                <a:latin typeface="Times New Roman"/>
                <a:cs typeface="Times New Roman"/>
              </a:rPr>
              <a:t>по</a:t>
            </a:r>
            <a:r>
              <a:rPr sz="450" spc="-40" dirty="0">
                <a:latin typeface="Times New Roman"/>
                <a:cs typeface="Times New Roman"/>
              </a:rPr>
              <a:t> </a:t>
            </a:r>
            <a:r>
              <a:rPr sz="450" spc="-10" dirty="0">
                <a:latin typeface="Times New Roman"/>
                <a:cs typeface="Times New Roman"/>
              </a:rPr>
              <a:t>ОКЕИ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578233" y="1698080"/>
            <a:ext cx="1778000" cy="27828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90"/>
              </a:spcBef>
            </a:pPr>
            <a:r>
              <a:rPr sz="450" spc="-5" dirty="0">
                <a:latin typeface="Times New Roman"/>
                <a:cs typeface="Times New Roman"/>
              </a:rPr>
              <a:t>Код </a:t>
            </a:r>
            <a:r>
              <a:rPr sz="450" dirty="0">
                <a:latin typeface="Times New Roman"/>
                <a:cs typeface="Times New Roman"/>
              </a:rPr>
              <a:t>объекта </a:t>
            </a:r>
            <a:r>
              <a:rPr sz="450" spc="-5" dirty="0">
                <a:latin typeface="Times New Roman"/>
                <a:cs typeface="Times New Roman"/>
              </a:rPr>
              <a:t>по</a:t>
            </a:r>
            <a:r>
              <a:rPr sz="450" spc="-65" dirty="0">
                <a:latin typeface="Times New Roman"/>
                <a:cs typeface="Times New Roman"/>
              </a:rPr>
              <a:t> </a:t>
            </a:r>
            <a:r>
              <a:rPr sz="450" spc="-15" dirty="0">
                <a:latin typeface="Times New Roman"/>
                <a:cs typeface="Times New Roman"/>
              </a:rPr>
              <a:t>ФАИП</a:t>
            </a:r>
            <a:endParaRPr sz="450" dirty="0">
              <a:latin typeface="Times New Roman"/>
              <a:cs typeface="Times New Roman"/>
            </a:endParaRPr>
          </a:p>
          <a:p>
            <a:pPr marL="1004569">
              <a:lnSpc>
                <a:spcPct val="100000"/>
              </a:lnSpc>
              <a:spcBef>
                <a:spcPts val="345"/>
              </a:spcBef>
            </a:pPr>
            <a:r>
              <a:rPr sz="450" spc="-10" dirty="0">
                <a:latin typeface="Times New Roman"/>
                <a:cs typeface="Times New Roman"/>
              </a:rPr>
              <a:t>Предельная дата</a:t>
            </a:r>
            <a:r>
              <a:rPr sz="450" spc="5" dirty="0">
                <a:latin typeface="Times New Roman"/>
                <a:cs typeface="Times New Roman"/>
              </a:rPr>
              <a:t> </a:t>
            </a:r>
            <a:r>
              <a:rPr sz="450" spc="-5" dirty="0">
                <a:latin typeface="Times New Roman"/>
                <a:cs typeface="Times New Roman"/>
              </a:rPr>
              <a:t>исполнения</a:t>
            </a:r>
            <a:endParaRPr sz="4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500" b="1" spc="15" dirty="0">
                <a:latin typeface="Times New Roman"/>
                <a:cs typeface="Times New Roman"/>
              </a:rPr>
              <a:t>1. </a:t>
            </a:r>
            <a:r>
              <a:rPr sz="500" b="1" dirty="0">
                <a:latin typeface="Times New Roman"/>
                <a:cs typeface="Times New Roman"/>
              </a:rPr>
              <a:t>Реквизиты</a:t>
            </a:r>
            <a:r>
              <a:rPr sz="500" b="1" spc="-50" dirty="0">
                <a:latin typeface="Times New Roman"/>
                <a:cs typeface="Times New Roman"/>
              </a:rPr>
              <a:t> </a:t>
            </a:r>
            <a:r>
              <a:rPr sz="500" b="1" dirty="0">
                <a:latin typeface="Times New Roman"/>
                <a:cs typeface="Times New Roman"/>
              </a:rPr>
              <a:t>документа</a:t>
            </a:r>
            <a:endParaRPr sz="500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749630" y="1974285"/>
            <a:ext cx="317500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-10" dirty="0">
                <a:latin typeface="Times New Roman"/>
                <a:cs typeface="Times New Roman"/>
              </a:rPr>
              <a:t>Вид</a:t>
            </a:r>
            <a:r>
              <a:rPr sz="450" spc="-60" dirty="0">
                <a:latin typeface="Times New Roman"/>
                <a:cs typeface="Times New Roman"/>
              </a:rPr>
              <a:t> </a:t>
            </a:r>
            <a:r>
              <a:rPr sz="450" spc="-5" dirty="0">
                <a:latin typeface="Times New Roman"/>
                <a:cs typeface="Times New Roman"/>
              </a:rPr>
              <a:t>средств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749630" y="2091783"/>
            <a:ext cx="499109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-5" dirty="0">
                <a:latin typeface="Times New Roman"/>
                <a:cs typeface="Times New Roman"/>
              </a:rPr>
              <a:t>Основание</a:t>
            </a:r>
            <a:r>
              <a:rPr sz="450" spc="-30" dirty="0">
                <a:latin typeface="Times New Roman"/>
                <a:cs typeface="Times New Roman"/>
              </a:rPr>
              <a:t> </a:t>
            </a:r>
            <a:r>
              <a:rPr sz="450" spc="-10" dirty="0">
                <a:latin typeface="Times New Roman"/>
                <a:cs typeface="Times New Roman"/>
              </a:rPr>
              <a:t>платежа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493783" y="2091783"/>
            <a:ext cx="186055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-10" dirty="0">
                <a:latin typeface="Times New Roman"/>
                <a:cs typeface="Times New Roman"/>
              </a:rPr>
              <a:t>Н</a:t>
            </a:r>
            <a:r>
              <a:rPr sz="450" spc="10" dirty="0">
                <a:latin typeface="Times New Roman"/>
                <a:cs typeface="Times New Roman"/>
              </a:rPr>
              <a:t>о</a:t>
            </a:r>
            <a:r>
              <a:rPr sz="450" spc="-5" dirty="0">
                <a:latin typeface="Times New Roman"/>
                <a:cs typeface="Times New Roman"/>
              </a:rPr>
              <a:t>мер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15015" y="2091783"/>
            <a:ext cx="142240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5" dirty="0">
                <a:latin typeface="Times New Roman"/>
                <a:cs typeface="Times New Roman"/>
              </a:rPr>
              <a:t>Д</a:t>
            </a:r>
            <a:r>
              <a:rPr sz="450" spc="-5" dirty="0">
                <a:latin typeface="Times New Roman"/>
                <a:cs typeface="Times New Roman"/>
              </a:rPr>
              <a:t>а</a:t>
            </a:r>
            <a:r>
              <a:rPr sz="450" dirty="0">
                <a:latin typeface="Times New Roman"/>
                <a:cs typeface="Times New Roman"/>
              </a:rPr>
              <a:t>т</a:t>
            </a:r>
            <a:r>
              <a:rPr sz="450" spc="-5" dirty="0">
                <a:latin typeface="Times New Roman"/>
                <a:cs typeface="Times New Roman"/>
              </a:rPr>
              <a:t>а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493783" y="2245381"/>
            <a:ext cx="186055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-10" dirty="0">
                <a:latin typeface="Times New Roman"/>
                <a:cs typeface="Times New Roman"/>
              </a:rPr>
              <a:t>Н</a:t>
            </a:r>
            <a:r>
              <a:rPr sz="450" spc="10" dirty="0">
                <a:latin typeface="Times New Roman"/>
                <a:cs typeface="Times New Roman"/>
              </a:rPr>
              <a:t>о</a:t>
            </a:r>
            <a:r>
              <a:rPr sz="450" spc="-5" dirty="0">
                <a:latin typeface="Times New Roman"/>
                <a:cs typeface="Times New Roman"/>
              </a:rPr>
              <a:t>мер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215015" y="2245381"/>
            <a:ext cx="142240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5" dirty="0">
                <a:latin typeface="Times New Roman"/>
                <a:cs typeface="Times New Roman"/>
              </a:rPr>
              <a:t>Д</a:t>
            </a:r>
            <a:r>
              <a:rPr sz="450" spc="-5" dirty="0">
                <a:latin typeface="Times New Roman"/>
                <a:cs typeface="Times New Roman"/>
              </a:rPr>
              <a:t>а</a:t>
            </a:r>
            <a:r>
              <a:rPr sz="450" dirty="0">
                <a:latin typeface="Times New Roman"/>
                <a:cs typeface="Times New Roman"/>
              </a:rPr>
              <a:t>т</a:t>
            </a:r>
            <a:r>
              <a:rPr sz="450" spc="-5" dirty="0">
                <a:latin typeface="Times New Roman"/>
                <a:cs typeface="Times New Roman"/>
              </a:rPr>
              <a:t>а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749630" y="3151882"/>
            <a:ext cx="1612265" cy="36946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840740">
              <a:lnSpc>
                <a:spcPct val="100000"/>
              </a:lnSpc>
              <a:spcBef>
                <a:spcPts val="475"/>
              </a:spcBef>
            </a:pPr>
            <a:r>
              <a:rPr sz="500" b="1" spc="15" dirty="0">
                <a:latin typeface="Times New Roman"/>
                <a:cs typeface="Times New Roman"/>
              </a:rPr>
              <a:t>2. </a:t>
            </a:r>
            <a:r>
              <a:rPr sz="500" b="1" dirty="0">
                <a:latin typeface="Times New Roman"/>
                <a:cs typeface="Times New Roman"/>
              </a:rPr>
              <a:t>Реквизиты</a:t>
            </a:r>
            <a:r>
              <a:rPr sz="500" b="1" spc="-75" dirty="0">
                <a:latin typeface="Times New Roman"/>
                <a:cs typeface="Times New Roman"/>
              </a:rPr>
              <a:t> </a:t>
            </a:r>
            <a:r>
              <a:rPr sz="500" b="1" spc="-10" dirty="0">
                <a:latin typeface="Times New Roman"/>
                <a:cs typeface="Times New Roman"/>
              </a:rPr>
              <a:t>контрагента</a:t>
            </a:r>
            <a:endParaRPr sz="500" dirty="0">
              <a:latin typeface="Times New Roman"/>
              <a:cs typeface="Times New Roman"/>
            </a:endParaRPr>
          </a:p>
          <a:p>
            <a:pPr marL="12700" marR="793750">
              <a:lnSpc>
                <a:spcPct val="93200"/>
              </a:lnSpc>
              <a:spcBef>
                <a:spcPts val="330"/>
              </a:spcBef>
            </a:pPr>
            <a:r>
              <a:rPr sz="450" spc="-5" dirty="0">
                <a:latin typeface="Times New Roman"/>
                <a:cs typeface="Times New Roman"/>
              </a:rPr>
              <a:t>Наименование юридического  </a:t>
            </a:r>
            <a:r>
              <a:rPr sz="450" spc="-10" dirty="0">
                <a:latin typeface="Times New Roman"/>
                <a:cs typeface="Times New Roman"/>
              </a:rPr>
              <a:t>лица, фамилия, </a:t>
            </a:r>
            <a:r>
              <a:rPr sz="450" dirty="0">
                <a:latin typeface="Times New Roman"/>
                <a:cs typeface="Times New Roman"/>
              </a:rPr>
              <a:t>и.о. </a:t>
            </a:r>
            <a:r>
              <a:rPr sz="450" spc="-5" dirty="0">
                <a:latin typeface="Times New Roman"/>
                <a:cs typeface="Times New Roman"/>
              </a:rPr>
              <a:t>физического  </a:t>
            </a:r>
            <a:r>
              <a:rPr sz="450" spc="-10" dirty="0">
                <a:latin typeface="Times New Roman"/>
                <a:cs typeface="Times New Roman"/>
              </a:rPr>
              <a:t>лица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749629" y="3575182"/>
            <a:ext cx="335915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-5" dirty="0">
                <a:latin typeface="Times New Roman"/>
                <a:cs typeface="Times New Roman"/>
              </a:rPr>
              <a:t>Номер</a:t>
            </a:r>
            <a:r>
              <a:rPr sz="450" spc="-20" dirty="0">
                <a:latin typeface="Times New Roman"/>
                <a:cs typeface="Times New Roman"/>
              </a:rPr>
              <a:t> </a:t>
            </a:r>
            <a:r>
              <a:rPr sz="450" dirty="0">
                <a:latin typeface="Times New Roman"/>
                <a:cs typeface="Times New Roman"/>
              </a:rPr>
              <a:t>счета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4473221" y="3575182"/>
            <a:ext cx="147955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-10" dirty="0">
                <a:latin typeface="Times New Roman"/>
                <a:cs typeface="Times New Roman"/>
              </a:rPr>
              <a:t>ИНН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215016" y="3575182"/>
            <a:ext cx="142875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-25" dirty="0">
                <a:latin typeface="Times New Roman"/>
                <a:cs typeface="Times New Roman"/>
              </a:rPr>
              <a:t>К</a:t>
            </a:r>
            <a:r>
              <a:rPr sz="450" spc="-10" dirty="0">
                <a:latin typeface="Times New Roman"/>
                <a:cs typeface="Times New Roman"/>
              </a:rPr>
              <a:t>ПП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578234" y="4040546"/>
            <a:ext cx="1039495" cy="9297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00" b="1" spc="15" dirty="0">
                <a:latin typeface="Times New Roman"/>
                <a:cs typeface="Times New Roman"/>
              </a:rPr>
              <a:t>3. </a:t>
            </a:r>
            <a:r>
              <a:rPr sz="500" b="1" dirty="0">
                <a:latin typeface="Times New Roman"/>
                <a:cs typeface="Times New Roman"/>
              </a:rPr>
              <a:t>Реквизиты </a:t>
            </a:r>
            <a:r>
              <a:rPr sz="500" b="1" spc="-5" dirty="0">
                <a:latin typeface="Times New Roman"/>
                <a:cs typeface="Times New Roman"/>
              </a:rPr>
              <a:t>налоговых</a:t>
            </a:r>
            <a:r>
              <a:rPr sz="500" b="1" spc="-95" dirty="0">
                <a:latin typeface="Times New Roman"/>
                <a:cs typeface="Times New Roman"/>
              </a:rPr>
              <a:t> </a:t>
            </a:r>
            <a:r>
              <a:rPr sz="500" b="1" spc="5" dirty="0">
                <a:latin typeface="Times New Roman"/>
                <a:cs typeface="Times New Roman"/>
              </a:rPr>
              <a:t>платежей</a:t>
            </a:r>
            <a:endParaRPr sz="500" dirty="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749630" y="4147999"/>
            <a:ext cx="805815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-5" dirty="0">
                <a:latin typeface="Times New Roman"/>
                <a:cs typeface="Times New Roman"/>
              </a:rPr>
              <a:t>Код </a:t>
            </a:r>
            <a:r>
              <a:rPr sz="450" dirty="0">
                <a:latin typeface="Times New Roman"/>
                <a:cs typeface="Times New Roman"/>
              </a:rPr>
              <a:t>статуса</a:t>
            </a:r>
            <a:r>
              <a:rPr sz="450" spc="-30" dirty="0">
                <a:latin typeface="Times New Roman"/>
                <a:cs typeface="Times New Roman"/>
              </a:rPr>
              <a:t> </a:t>
            </a:r>
            <a:r>
              <a:rPr sz="450" spc="-10" dirty="0">
                <a:latin typeface="Times New Roman"/>
                <a:cs typeface="Times New Roman"/>
              </a:rPr>
              <a:t>налогоплательщика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749630" y="2332227"/>
            <a:ext cx="1240791" cy="31034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462280">
              <a:lnSpc>
                <a:spcPct val="100000"/>
              </a:lnSpc>
              <a:spcBef>
                <a:spcPts val="110"/>
              </a:spcBef>
            </a:pPr>
            <a:r>
              <a:rPr sz="350" spc="5" dirty="0">
                <a:latin typeface="Times New Roman"/>
                <a:cs typeface="Times New Roman"/>
              </a:rPr>
              <a:t>(наименование</a:t>
            </a:r>
            <a:r>
              <a:rPr sz="350" spc="-5" dirty="0">
                <a:latin typeface="Times New Roman"/>
                <a:cs typeface="Times New Roman"/>
              </a:rPr>
              <a:t> </a:t>
            </a:r>
            <a:r>
              <a:rPr sz="350" spc="5" dirty="0">
                <a:latin typeface="Times New Roman"/>
                <a:cs typeface="Times New Roman"/>
              </a:rPr>
              <a:t>документа-основания)</a:t>
            </a:r>
            <a:endParaRPr sz="3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 dirty="0">
              <a:latin typeface="Times New Roman"/>
              <a:cs typeface="Times New Roman"/>
            </a:endParaRPr>
          </a:p>
          <a:p>
            <a:pPr marL="12700" marR="935355">
              <a:lnSpc>
                <a:spcPct val="111900"/>
              </a:lnSpc>
              <a:spcBef>
                <a:spcPts val="245"/>
              </a:spcBef>
            </a:pPr>
            <a:r>
              <a:rPr sz="450" spc="-5" dirty="0">
                <a:latin typeface="Times New Roman"/>
                <a:cs typeface="Times New Roman"/>
              </a:rPr>
              <a:t>На</a:t>
            </a:r>
            <a:r>
              <a:rPr sz="450" spc="-20" dirty="0">
                <a:latin typeface="Times New Roman"/>
                <a:cs typeface="Times New Roman"/>
              </a:rPr>
              <a:t>з</a:t>
            </a:r>
            <a:r>
              <a:rPr sz="450" spc="-5" dirty="0">
                <a:latin typeface="Times New Roman"/>
                <a:cs typeface="Times New Roman"/>
              </a:rPr>
              <a:t>на</a:t>
            </a:r>
            <a:r>
              <a:rPr sz="450" spc="10" dirty="0">
                <a:latin typeface="Times New Roman"/>
                <a:cs typeface="Times New Roman"/>
              </a:rPr>
              <a:t>ч</a:t>
            </a:r>
            <a:r>
              <a:rPr sz="450" spc="-5" dirty="0">
                <a:latin typeface="Times New Roman"/>
                <a:cs typeface="Times New Roman"/>
              </a:rPr>
              <a:t>ение  </a:t>
            </a:r>
            <a:r>
              <a:rPr sz="450" spc="-10" dirty="0">
                <a:latin typeface="Times New Roman"/>
                <a:cs typeface="Times New Roman"/>
              </a:rPr>
              <a:t>платежа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613979" y="2178832"/>
            <a:ext cx="510540" cy="6796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50" spc="10" dirty="0">
                <a:latin typeface="Times New Roman"/>
                <a:cs typeface="Times New Roman"/>
              </a:rPr>
              <a:t>(договор</a:t>
            </a:r>
            <a:r>
              <a:rPr sz="350" spc="-10" dirty="0">
                <a:latin typeface="Times New Roman"/>
                <a:cs typeface="Times New Roman"/>
              </a:rPr>
              <a:t> </a:t>
            </a:r>
            <a:r>
              <a:rPr sz="350" spc="5" dirty="0">
                <a:latin typeface="Times New Roman"/>
                <a:cs typeface="Times New Roman"/>
              </a:rPr>
              <a:t>(госконтракт))</a:t>
            </a:r>
            <a:endParaRPr sz="350" dirty="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749630" y="1269503"/>
            <a:ext cx="580391" cy="351378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450" spc="-5" dirty="0">
                <a:latin typeface="Times New Roman"/>
                <a:cs typeface="Times New Roman"/>
              </a:rPr>
              <a:t>Номер лицевого</a:t>
            </a:r>
            <a:r>
              <a:rPr sz="450" spc="10" dirty="0">
                <a:latin typeface="Times New Roman"/>
                <a:cs typeface="Times New Roman"/>
              </a:rPr>
              <a:t> </a:t>
            </a:r>
            <a:r>
              <a:rPr sz="450" dirty="0">
                <a:latin typeface="Times New Roman"/>
                <a:cs typeface="Times New Roman"/>
              </a:rPr>
              <a:t>счета</a:t>
            </a:r>
          </a:p>
          <a:p>
            <a:pPr marL="12700" marR="5080">
              <a:lnSpc>
                <a:spcPct val="111800"/>
              </a:lnSpc>
              <a:spcBef>
                <a:spcPts val="120"/>
              </a:spcBef>
            </a:pPr>
            <a:r>
              <a:rPr sz="450" spc="-5" dirty="0">
                <a:latin typeface="Times New Roman"/>
                <a:cs typeface="Times New Roman"/>
              </a:rPr>
              <a:t>Наименование </a:t>
            </a:r>
            <a:r>
              <a:rPr sz="450" spc="-15" dirty="0">
                <a:latin typeface="Times New Roman"/>
                <a:cs typeface="Times New Roman"/>
              </a:rPr>
              <a:t>бюджет  </a:t>
            </a:r>
            <a:r>
              <a:rPr sz="450" dirty="0">
                <a:latin typeface="Times New Roman"/>
                <a:cs typeface="Times New Roman"/>
              </a:rPr>
              <a:t>Орган </a:t>
            </a:r>
            <a:r>
              <a:rPr sz="450" spc="-5" dirty="0">
                <a:latin typeface="Times New Roman"/>
                <a:cs typeface="Times New Roman"/>
              </a:rPr>
              <a:t>федерального  </a:t>
            </a:r>
            <a:r>
              <a:rPr sz="450" spc="-10" dirty="0">
                <a:latin typeface="Times New Roman"/>
                <a:cs typeface="Times New Roman"/>
              </a:rPr>
              <a:t>казначейства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473221" y="1294025"/>
            <a:ext cx="147955" cy="8079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" spc="-10" dirty="0">
                <a:latin typeface="Times New Roman"/>
                <a:cs typeface="Times New Roman"/>
              </a:rPr>
              <a:t>ИНН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332786" y="782990"/>
            <a:ext cx="1196975" cy="271869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R="7620" algn="ctr">
              <a:lnSpc>
                <a:spcPct val="100000"/>
              </a:lnSpc>
              <a:spcBef>
                <a:spcPts val="240"/>
              </a:spcBef>
            </a:pPr>
            <a:r>
              <a:rPr sz="500" b="1" spc="5" dirty="0">
                <a:latin typeface="Times New Roman"/>
                <a:cs typeface="Times New Roman"/>
              </a:rPr>
              <a:t>ЗАЯВКА</a:t>
            </a:r>
            <a:r>
              <a:rPr sz="500" b="1" spc="-35" dirty="0">
                <a:latin typeface="Times New Roman"/>
                <a:cs typeface="Times New Roman"/>
              </a:rPr>
              <a:t> </a:t>
            </a:r>
            <a:r>
              <a:rPr sz="500" b="1" spc="-10" dirty="0">
                <a:latin typeface="Times New Roman"/>
                <a:cs typeface="Times New Roman"/>
              </a:rPr>
              <a:t>НА</a:t>
            </a:r>
            <a:r>
              <a:rPr sz="500" b="1" spc="-30" dirty="0">
                <a:latin typeface="Times New Roman"/>
                <a:cs typeface="Times New Roman"/>
              </a:rPr>
              <a:t> </a:t>
            </a:r>
            <a:r>
              <a:rPr sz="500" b="1" spc="5" dirty="0">
                <a:latin typeface="Times New Roman"/>
                <a:cs typeface="Times New Roman"/>
              </a:rPr>
              <a:t>КАССОВЫЙ</a:t>
            </a:r>
            <a:r>
              <a:rPr sz="500" b="1" spc="-50" dirty="0">
                <a:latin typeface="Times New Roman"/>
                <a:cs typeface="Times New Roman"/>
              </a:rPr>
              <a:t> </a:t>
            </a:r>
            <a:r>
              <a:rPr sz="500" b="1" spc="5" dirty="0">
                <a:latin typeface="Times New Roman"/>
                <a:cs typeface="Times New Roman"/>
              </a:rPr>
              <a:t>РАСХОД</a:t>
            </a:r>
            <a:r>
              <a:rPr sz="500" b="1" spc="-15" dirty="0">
                <a:latin typeface="Times New Roman"/>
                <a:cs typeface="Times New Roman"/>
              </a:rPr>
              <a:t> </a:t>
            </a:r>
            <a:r>
              <a:rPr sz="500" b="1" spc="20" dirty="0">
                <a:latin typeface="Times New Roman"/>
                <a:cs typeface="Times New Roman"/>
              </a:rPr>
              <a:t>№</a:t>
            </a:r>
            <a:endParaRPr sz="500" dirty="0">
              <a:latin typeface="Times New Roman"/>
              <a:cs typeface="Times New Roman"/>
            </a:endParaRPr>
          </a:p>
          <a:p>
            <a:pPr marR="10160" algn="ctr">
              <a:lnSpc>
                <a:spcPct val="100000"/>
              </a:lnSpc>
              <a:spcBef>
                <a:spcPts val="95"/>
              </a:spcBef>
            </a:pPr>
            <a:r>
              <a:rPr sz="450" spc="-5" dirty="0">
                <a:latin typeface="Times New Roman"/>
                <a:cs typeface="Times New Roman"/>
              </a:rPr>
              <a:t>(сокращенная)</a:t>
            </a:r>
            <a:endParaRPr sz="450" dirty="0">
              <a:latin typeface="Times New Roman"/>
              <a:cs typeface="Times New Roman"/>
            </a:endParaRPr>
          </a:p>
          <a:p>
            <a:pPr marL="275590" algn="ctr">
              <a:lnSpc>
                <a:spcPct val="100000"/>
              </a:lnSpc>
              <a:spcBef>
                <a:spcPts val="60"/>
              </a:spcBef>
              <a:tabLst>
                <a:tab pos="521334" algn="l"/>
                <a:tab pos="1109345" algn="l"/>
              </a:tabLst>
            </a:pPr>
            <a:r>
              <a:rPr sz="450" spc="10" dirty="0">
                <a:latin typeface="Times New Roman"/>
                <a:cs typeface="Times New Roman"/>
              </a:rPr>
              <a:t>о</a:t>
            </a:r>
            <a:r>
              <a:rPr sz="450" spc="-5" dirty="0">
                <a:latin typeface="Times New Roman"/>
                <a:cs typeface="Times New Roman"/>
              </a:rPr>
              <a:t>т</a:t>
            </a:r>
            <a:r>
              <a:rPr sz="450" spc="15" dirty="0">
                <a:latin typeface="Times New Roman"/>
                <a:cs typeface="Times New Roman"/>
              </a:rPr>
              <a:t> </a:t>
            </a:r>
            <a:r>
              <a:rPr sz="450" spc="-5" dirty="0">
                <a:latin typeface="Times New Roman"/>
                <a:cs typeface="Times New Roman"/>
              </a:rPr>
              <a:t>"</a:t>
            </a:r>
            <a:r>
              <a:rPr sz="450" dirty="0">
                <a:latin typeface="Times New Roman"/>
                <a:cs typeface="Times New Roman"/>
              </a:rPr>
              <a:t>	</a:t>
            </a:r>
            <a:r>
              <a:rPr sz="450" spc="-5" dirty="0">
                <a:latin typeface="Times New Roman"/>
                <a:cs typeface="Times New Roman"/>
              </a:rPr>
              <a:t>"</a:t>
            </a:r>
            <a:r>
              <a:rPr sz="450" dirty="0">
                <a:latin typeface="Times New Roman"/>
                <a:cs typeface="Times New Roman"/>
              </a:rPr>
              <a:t>	</a:t>
            </a:r>
            <a:r>
              <a:rPr sz="450" spc="15" dirty="0">
                <a:latin typeface="Times New Roman"/>
                <a:cs typeface="Times New Roman"/>
              </a:rPr>
              <a:t>20</a:t>
            </a:r>
            <a:endParaRPr sz="450" dirty="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529497" y="899875"/>
            <a:ext cx="460375" cy="0"/>
          </a:xfrm>
          <a:custGeom>
            <a:avLst/>
            <a:gdLst/>
            <a:ahLst/>
            <a:cxnLst/>
            <a:rect l="l" t="t" r="r" b="b"/>
            <a:pathLst>
              <a:path w="460375">
                <a:moveTo>
                  <a:pt x="0" y="0"/>
                </a:moveTo>
                <a:lnTo>
                  <a:pt x="460259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0" name="object 30"/>
          <p:cNvSpPr/>
          <p:nvPr/>
        </p:nvSpPr>
        <p:spPr>
          <a:xfrm>
            <a:off x="4526978" y="899909"/>
            <a:ext cx="465455" cy="0"/>
          </a:xfrm>
          <a:custGeom>
            <a:avLst/>
            <a:gdLst/>
            <a:ahLst/>
            <a:cxnLst/>
            <a:rect l="l" t="t" r="r" b="b"/>
            <a:pathLst>
              <a:path w="465454">
                <a:moveTo>
                  <a:pt x="0" y="0"/>
                </a:moveTo>
                <a:lnTo>
                  <a:pt x="465366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1" name="object 31"/>
          <p:cNvSpPr/>
          <p:nvPr/>
        </p:nvSpPr>
        <p:spPr>
          <a:xfrm>
            <a:off x="3731531" y="1053337"/>
            <a:ext cx="123189" cy="0"/>
          </a:xfrm>
          <a:custGeom>
            <a:avLst/>
            <a:gdLst/>
            <a:ahLst/>
            <a:cxnLst/>
            <a:rect l="l" t="t" r="r" b="b"/>
            <a:pathLst>
              <a:path w="123189">
                <a:moveTo>
                  <a:pt x="0" y="0"/>
                </a:moveTo>
                <a:lnTo>
                  <a:pt x="122758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2" name="object 32"/>
          <p:cNvSpPr/>
          <p:nvPr/>
        </p:nvSpPr>
        <p:spPr>
          <a:xfrm>
            <a:off x="3729011" y="1053303"/>
            <a:ext cx="128271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0" y="0"/>
                </a:moveTo>
                <a:lnTo>
                  <a:pt x="128001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3" name="object 33"/>
          <p:cNvSpPr/>
          <p:nvPr/>
        </p:nvSpPr>
        <p:spPr>
          <a:xfrm>
            <a:off x="3946341" y="1053337"/>
            <a:ext cx="461009" cy="0"/>
          </a:xfrm>
          <a:custGeom>
            <a:avLst/>
            <a:gdLst/>
            <a:ahLst/>
            <a:cxnLst/>
            <a:rect l="l" t="t" r="r" b="b"/>
            <a:pathLst>
              <a:path w="461010">
                <a:moveTo>
                  <a:pt x="0" y="0"/>
                </a:moveTo>
                <a:lnTo>
                  <a:pt x="460464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4" name="object 34"/>
          <p:cNvSpPr/>
          <p:nvPr/>
        </p:nvSpPr>
        <p:spPr>
          <a:xfrm>
            <a:off x="3943821" y="1053303"/>
            <a:ext cx="466091" cy="0"/>
          </a:xfrm>
          <a:custGeom>
            <a:avLst/>
            <a:gdLst/>
            <a:ahLst/>
            <a:cxnLst/>
            <a:rect l="l" t="t" r="r" b="b"/>
            <a:pathLst>
              <a:path w="466089">
                <a:moveTo>
                  <a:pt x="0" y="0"/>
                </a:moveTo>
                <a:lnTo>
                  <a:pt x="465536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5" name="object 35"/>
          <p:cNvSpPr/>
          <p:nvPr/>
        </p:nvSpPr>
        <p:spPr>
          <a:xfrm>
            <a:off x="4529495" y="1053337"/>
            <a:ext cx="92711" cy="0"/>
          </a:xfrm>
          <a:custGeom>
            <a:avLst/>
            <a:gdLst/>
            <a:ahLst/>
            <a:cxnLst/>
            <a:rect l="l" t="t" r="r" b="b"/>
            <a:pathLst>
              <a:path w="92710">
                <a:moveTo>
                  <a:pt x="0" y="0"/>
                </a:moveTo>
                <a:lnTo>
                  <a:pt x="92120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6" name="object 36"/>
          <p:cNvSpPr/>
          <p:nvPr/>
        </p:nvSpPr>
        <p:spPr>
          <a:xfrm>
            <a:off x="4526977" y="1053303"/>
            <a:ext cx="97791" cy="0"/>
          </a:xfrm>
          <a:custGeom>
            <a:avLst/>
            <a:gdLst/>
            <a:ahLst/>
            <a:cxnLst/>
            <a:rect l="l" t="t" r="r" b="b"/>
            <a:pathLst>
              <a:path w="97789">
                <a:moveTo>
                  <a:pt x="0" y="0"/>
                </a:moveTo>
                <a:lnTo>
                  <a:pt x="97192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7" name="object 37"/>
          <p:cNvSpPr/>
          <p:nvPr/>
        </p:nvSpPr>
        <p:spPr>
          <a:xfrm>
            <a:off x="3148546" y="1191405"/>
            <a:ext cx="1841500" cy="0"/>
          </a:xfrm>
          <a:custGeom>
            <a:avLst/>
            <a:gdLst/>
            <a:ahLst/>
            <a:cxnLst/>
            <a:rect l="l" t="t" r="r" b="b"/>
            <a:pathLst>
              <a:path w="1841500">
                <a:moveTo>
                  <a:pt x="0" y="0"/>
                </a:moveTo>
                <a:lnTo>
                  <a:pt x="1841209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8" name="object 38"/>
          <p:cNvSpPr/>
          <p:nvPr/>
        </p:nvSpPr>
        <p:spPr>
          <a:xfrm>
            <a:off x="3145993" y="1191439"/>
            <a:ext cx="1846580" cy="0"/>
          </a:xfrm>
          <a:custGeom>
            <a:avLst/>
            <a:gdLst/>
            <a:ahLst/>
            <a:cxnLst/>
            <a:rect l="l" t="t" r="r" b="b"/>
            <a:pathLst>
              <a:path w="1846579">
                <a:moveTo>
                  <a:pt x="0" y="0"/>
                </a:moveTo>
                <a:lnTo>
                  <a:pt x="1846282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9" name="object 39"/>
          <p:cNvSpPr/>
          <p:nvPr/>
        </p:nvSpPr>
        <p:spPr>
          <a:xfrm>
            <a:off x="3148546" y="1268238"/>
            <a:ext cx="1841500" cy="0"/>
          </a:xfrm>
          <a:custGeom>
            <a:avLst/>
            <a:gdLst/>
            <a:ahLst/>
            <a:cxnLst/>
            <a:rect l="l" t="t" r="r" b="b"/>
            <a:pathLst>
              <a:path w="1841500">
                <a:moveTo>
                  <a:pt x="0" y="0"/>
                </a:moveTo>
                <a:lnTo>
                  <a:pt x="1841209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0" name="object 40"/>
          <p:cNvSpPr/>
          <p:nvPr/>
        </p:nvSpPr>
        <p:spPr>
          <a:xfrm>
            <a:off x="3145993" y="1268204"/>
            <a:ext cx="1846580" cy="0"/>
          </a:xfrm>
          <a:custGeom>
            <a:avLst/>
            <a:gdLst/>
            <a:ahLst/>
            <a:cxnLst/>
            <a:rect l="l" t="t" r="r" b="b"/>
            <a:pathLst>
              <a:path w="1846579">
                <a:moveTo>
                  <a:pt x="0" y="0"/>
                </a:moveTo>
                <a:lnTo>
                  <a:pt x="1846282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1" name="object 41"/>
          <p:cNvSpPr/>
          <p:nvPr/>
        </p:nvSpPr>
        <p:spPr>
          <a:xfrm>
            <a:off x="3335271" y="1296301"/>
            <a:ext cx="1104900" cy="0"/>
          </a:xfrm>
          <a:custGeom>
            <a:avLst/>
            <a:gdLst/>
            <a:ahLst/>
            <a:cxnLst/>
            <a:rect l="l" t="t" r="r" b="b"/>
            <a:pathLst>
              <a:path w="1104900">
                <a:moveTo>
                  <a:pt x="0" y="0"/>
                </a:moveTo>
                <a:lnTo>
                  <a:pt x="110469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2" name="object 42"/>
          <p:cNvSpPr/>
          <p:nvPr/>
        </p:nvSpPr>
        <p:spPr>
          <a:xfrm>
            <a:off x="3335271" y="1383352"/>
            <a:ext cx="1104900" cy="0"/>
          </a:xfrm>
          <a:custGeom>
            <a:avLst/>
            <a:gdLst/>
            <a:ahLst/>
            <a:cxnLst/>
            <a:rect l="l" t="t" r="r" b="b"/>
            <a:pathLst>
              <a:path w="1104900">
                <a:moveTo>
                  <a:pt x="0" y="0"/>
                </a:moveTo>
                <a:lnTo>
                  <a:pt x="110469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3" name="object 43"/>
          <p:cNvSpPr/>
          <p:nvPr/>
        </p:nvSpPr>
        <p:spPr>
          <a:xfrm>
            <a:off x="4654773" y="1383352"/>
            <a:ext cx="491491" cy="0"/>
          </a:xfrm>
          <a:custGeom>
            <a:avLst/>
            <a:gdLst/>
            <a:ahLst/>
            <a:cxnLst/>
            <a:rect l="l" t="t" r="r" b="b"/>
            <a:pathLst>
              <a:path w="491489">
                <a:moveTo>
                  <a:pt x="0" y="0"/>
                </a:moveTo>
                <a:lnTo>
                  <a:pt x="491068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4" name="object 44"/>
          <p:cNvSpPr/>
          <p:nvPr/>
        </p:nvSpPr>
        <p:spPr>
          <a:xfrm>
            <a:off x="3332718" y="1472718"/>
            <a:ext cx="1657351" cy="0"/>
          </a:xfrm>
          <a:custGeom>
            <a:avLst/>
            <a:gdLst/>
            <a:ahLst/>
            <a:cxnLst/>
            <a:rect l="l" t="t" r="r" b="b"/>
            <a:pathLst>
              <a:path w="1657350">
                <a:moveTo>
                  <a:pt x="0" y="0"/>
                </a:moveTo>
                <a:lnTo>
                  <a:pt x="1657037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5" name="object 45"/>
          <p:cNvSpPr/>
          <p:nvPr/>
        </p:nvSpPr>
        <p:spPr>
          <a:xfrm>
            <a:off x="3330165" y="1472752"/>
            <a:ext cx="1662431" cy="0"/>
          </a:xfrm>
          <a:custGeom>
            <a:avLst/>
            <a:gdLst/>
            <a:ahLst/>
            <a:cxnLst/>
            <a:rect l="l" t="t" r="r" b="b"/>
            <a:pathLst>
              <a:path w="1662429">
                <a:moveTo>
                  <a:pt x="0" y="0"/>
                </a:moveTo>
                <a:lnTo>
                  <a:pt x="1662178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6" name="object 46"/>
          <p:cNvSpPr/>
          <p:nvPr/>
        </p:nvSpPr>
        <p:spPr>
          <a:xfrm>
            <a:off x="3332718" y="1626317"/>
            <a:ext cx="1657351" cy="0"/>
          </a:xfrm>
          <a:custGeom>
            <a:avLst/>
            <a:gdLst/>
            <a:ahLst/>
            <a:cxnLst/>
            <a:rect l="l" t="t" r="r" b="b"/>
            <a:pathLst>
              <a:path w="1657350">
                <a:moveTo>
                  <a:pt x="0" y="0"/>
                </a:moveTo>
                <a:lnTo>
                  <a:pt x="1657037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7" name="object 47"/>
          <p:cNvSpPr/>
          <p:nvPr/>
        </p:nvSpPr>
        <p:spPr>
          <a:xfrm>
            <a:off x="3330165" y="1626351"/>
            <a:ext cx="1662431" cy="0"/>
          </a:xfrm>
          <a:custGeom>
            <a:avLst/>
            <a:gdLst/>
            <a:ahLst/>
            <a:cxnLst/>
            <a:rect l="l" t="t" r="r" b="b"/>
            <a:pathLst>
              <a:path w="1662429">
                <a:moveTo>
                  <a:pt x="0" y="0"/>
                </a:moveTo>
                <a:lnTo>
                  <a:pt x="1662178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8" name="object 48"/>
          <p:cNvSpPr/>
          <p:nvPr/>
        </p:nvSpPr>
        <p:spPr>
          <a:xfrm>
            <a:off x="5140769" y="1301444"/>
            <a:ext cx="0" cy="87630"/>
          </a:xfrm>
          <a:custGeom>
            <a:avLst/>
            <a:gdLst/>
            <a:ahLst/>
            <a:cxnLst/>
            <a:rect l="l" t="t" r="r" b="b"/>
            <a:pathLst>
              <a:path h="87630">
                <a:moveTo>
                  <a:pt x="0" y="0"/>
                </a:moveTo>
                <a:lnTo>
                  <a:pt x="0" y="87016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9" name="object 49"/>
          <p:cNvSpPr/>
          <p:nvPr/>
        </p:nvSpPr>
        <p:spPr>
          <a:xfrm>
            <a:off x="4716257" y="2099372"/>
            <a:ext cx="429895" cy="0"/>
          </a:xfrm>
          <a:custGeom>
            <a:avLst/>
            <a:gdLst/>
            <a:ahLst/>
            <a:cxnLst/>
            <a:rect l="l" t="t" r="r" b="b"/>
            <a:pathLst>
              <a:path w="429895">
                <a:moveTo>
                  <a:pt x="0" y="0"/>
                </a:moveTo>
                <a:lnTo>
                  <a:pt x="42962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0" name="object 50"/>
          <p:cNvSpPr/>
          <p:nvPr/>
        </p:nvSpPr>
        <p:spPr>
          <a:xfrm>
            <a:off x="3301910" y="2183834"/>
            <a:ext cx="1136015" cy="0"/>
          </a:xfrm>
          <a:custGeom>
            <a:avLst/>
            <a:gdLst/>
            <a:ahLst/>
            <a:cxnLst/>
            <a:rect l="l" t="t" r="r" b="b"/>
            <a:pathLst>
              <a:path w="1136014">
                <a:moveTo>
                  <a:pt x="0" y="0"/>
                </a:moveTo>
                <a:lnTo>
                  <a:pt x="1135534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object 51"/>
          <p:cNvSpPr/>
          <p:nvPr/>
        </p:nvSpPr>
        <p:spPr>
          <a:xfrm>
            <a:off x="3299357" y="2183869"/>
            <a:ext cx="1141095" cy="0"/>
          </a:xfrm>
          <a:custGeom>
            <a:avLst/>
            <a:gdLst/>
            <a:ahLst/>
            <a:cxnLst/>
            <a:rect l="l" t="t" r="r" b="b"/>
            <a:pathLst>
              <a:path w="1141095">
                <a:moveTo>
                  <a:pt x="0" y="0"/>
                </a:moveTo>
                <a:lnTo>
                  <a:pt x="1140641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2" name="object 52"/>
          <p:cNvSpPr/>
          <p:nvPr/>
        </p:nvSpPr>
        <p:spPr>
          <a:xfrm>
            <a:off x="4716257" y="2181314"/>
            <a:ext cx="429895" cy="0"/>
          </a:xfrm>
          <a:custGeom>
            <a:avLst/>
            <a:gdLst/>
            <a:ahLst/>
            <a:cxnLst/>
            <a:rect l="l" t="t" r="r" b="b"/>
            <a:pathLst>
              <a:path w="429895">
                <a:moveTo>
                  <a:pt x="0" y="0"/>
                </a:moveTo>
                <a:lnTo>
                  <a:pt x="42962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3" name="object 53"/>
          <p:cNvSpPr/>
          <p:nvPr/>
        </p:nvSpPr>
        <p:spPr>
          <a:xfrm>
            <a:off x="4711148" y="2094298"/>
            <a:ext cx="0" cy="92710"/>
          </a:xfrm>
          <a:custGeom>
            <a:avLst/>
            <a:gdLst/>
            <a:ahLst/>
            <a:cxnLst/>
            <a:rect l="l" t="t" r="r" b="b"/>
            <a:pathLst>
              <a:path h="92710">
                <a:moveTo>
                  <a:pt x="0" y="0"/>
                </a:moveTo>
                <a:lnTo>
                  <a:pt x="0" y="92124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4" name="object 54"/>
          <p:cNvSpPr/>
          <p:nvPr/>
        </p:nvSpPr>
        <p:spPr>
          <a:xfrm>
            <a:off x="5135664" y="2104517"/>
            <a:ext cx="10795" cy="81915"/>
          </a:xfrm>
          <a:custGeom>
            <a:avLst/>
            <a:gdLst/>
            <a:ahLst/>
            <a:cxnLst/>
            <a:rect l="l" t="t" r="r" b="b"/>
            <a:pathLst>
              <a:path w="10795" h="81914">
                <a:moveTo>
                  <a:pt x="0" y="81907"/>
                </a:moveTo>
                <a:lnTo>
                  <a:pt x="10212" y="81907"/>
                </a:lnTo>
                <a:lnTo>
                  <a:pt x="10212" y="0"/>
                </a:lnTo>
                <a:lnTo>
                  <a:pt x="0" y="0"/>
                </a:lnTo>
                <a:lnTo>
                  <a:pt x="0" y="819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5" name="object 55"/>
          <p:cNvSpPr/>
          <p:nvPr/>
        </p:nvSpPr>
        <p:spPr>
          <a:xfrm>
            <a:off x="4716257" y="2252834"/>
            <a:ext cx="429895" cy="0"/>
          </a:xfrm>
          <a:custGeom>
            <a:avLst/>
            <a:gdLst/>
            <a:ahLst/>
            <a:cxnLst/>
            <a:rect l="l" t="t" r="r" b="b"/>
            <a:pathLst>
              <a:path w="429895">
                <a:moveTo>
                  <a:pt x="0" y="0"/>
                </a:moveTo>
                <a:lnTo>
                  <a:pt x="42962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6" name="object 56"/>
          <p:cNvSpPr/>
          <p:nvPr/>
        </p:nvSpPr>
        <p:spPr>
          <a:xfrm>
            <a:off x="5386219" y="2094298"/>
            <a:ext cx="0" cy="92710"/>
          </a:xfrm>
          <a:custGeom>
            <a:avLst/>
            <a:gdLst/>
            <a:ahLst/>
            <a:cxnLst/>
            <a:rect l="l" t="t" r="r" b="b"/>
            <a:pathLst>
              <a:path h="92710">
                <a:moveTo>
                  <a:pt x="0" y="0"/>
                </a:moveTo>
                <a:lnTo>
                  <a:pt x="0" y="92124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7" name="object 57"/>
          <p:cNvSpPr/>
          <p:nvPr/>
        </p:nvSpPr>
        <p:spPr>
          <a:xfrm>
            <a:off x="5872148" y="2104517"/>
            <a:ext cx="10795" cy="81915"/>
          </a:xfrm>
          <a:custGeom>
            <a:avLst/>
            <a:gdLst/>
            <a:ahLst/>
            <a:cxnLst/>
            <a:rect l="l" t="t" r="r" b="b"/>
            <a:pathLst>
              <a:path w="10795" h="81914">
                <a:moveTo>
                  <a:pt x="0" y="81907"/>
                </a:moveTo>
                <a:lnTo>
                  <a:pt x="10212" y="81907"/>
                </a:lnTo>
                <a:lnTo>
                  <a:pt x="10212" y="0"/>
                </a:lnTo>
                <a:lnTo>
                  <a:pt x="0" y="0"/>
                </a:lnTo>
                <a:lnTo>
                  <a:pt x="0" y="819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8" name="object 58"/>
          <p:cNvSpPr/>
          <p:nvPr/>
        </p:nvSpPr>
        <p:spPr>
          <a:xfrm>
            <a:off x="2749563" y="2337297"/>
            <a:ext cx="1688464" cy="0"/>
          </a:xfrm>
          <a:custGeom>
            <a:avLst/>
            <a:gdLst/>
            <a:ahLst/>
            <a:cxnLst/>
            <a:rect l="l" t="t" r="r" b="b"/>
            <a:pathLst>
              <a:path w="1688464">
                <a:moveTo>
                  <a:pt x="0" y="0"/>
                </a:moveTo>
                <a:lnTo>
                  <a:pt x="1687880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9" name="object 59"/>
          <p:cNvSpPr/>
          <p:nvPr/>
        </p:nvSpPr>
        <p:spPr>
          <a:xfrm>
            <a:off x="2747012" y="2337262"/>
            <a:ext cx="1693545" cy="0"/>
          </a:xfrm>
          <a:custGeom>
            <a:avLst/>
            <a:gdLst/>
            <a:ahLst/>
            <a:cxnLst/>
            <a:rect l="l" t="t" r="r" b="b"/>
            <a:pathLst>
              <a:path w="1693545">
                <a:moveTo>
                  <a:pt x="0" y="0"/>
                </a:moveTo>
                <a:lnTo>
                  <a:pt x="1692952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0" name="object 60"/>
          <p:cNvSpPr/>
          <p:nvPr/>
        </p:nvSpPr>
        <p:spPr>
          <a:xfrm>
            <a:off x="4716257" y="2334708"/>
            <a:ext cx="429895" cy="0"/>
          </a:xfrm>
          <a:custGeom>
            <a:avLst/>
            <a:gdLst/>
            <a:ahLst/>
            <a:cxnLst/>
            <a:rect l="l" t="t" r="r" b="b"/>
            <a:pathLst>
              <a:path w="429895">
                <a:moveTo>
                  <a:pt x="0" y="0"/>
                </a:moveTo>
                <a:lnTo>
                  <a:pt x="42962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1" name="object 61"/>
          <p:cNvSpPr/>
          <p:nvPr/>
        </p:nvSpPr>
        <p:spPr>
          <a:xfrm>
            <a:off x="5872148" y="2257911"/>
            <a:ext cx="10795" cy="81915"/>
          </a:xfrm>
          <a:custGeom>
            <a:avLst/>
            <a:gdLst/>
            <a:ahLst/>
            <a:cxnLst/>
            <a:rect l="l" t="t" r="r" b="b"/>
            <a:pathLst>
              <a:path w="10795" h="81914">
                <a:moveTo>
                  <a:pt x="0" y="81907"/>
                </a:moveTo>
                <a:lnTo>
                  <a:pt x="10212" y="81907"/>
                </a:lnTo>
                <a:lnTo>
                  <a:pt x="10212" y="0"/>
                </a:lnTo>
                <a:lnTo>
                  <a:pt x="0" y="0"/>
                </a:lnTo>
                <a:lnTo>
                  <a:pt x="0" y="819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2" name="object 62"/>
          <p:cNvSpPr/>
          <p:nvPr/>
        </p:nvSpPr>
        <p:spPr>
          <a:xfrm>
            <a:off x="4434856" y="1301444"/>
            <a:ext cx="0" cy="87630"/>
          </a:xfrm>
          <a:custGeom>
            <a:avLst/>
            <a:gdLst/>
            <a:ahLst/>
            <a:cxnLst/>
            <a:rect l="l" t="t" r="r" b="b"/>
            <a:pathLst>
              <a:path h="87630">
                <a:moveTo>
                  <a:pt x="0" y="0"/>
                </a:moveTo>
                <a:lnTo>
                  <a:pt x="0" y="87016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3" name="object 63"/>
          <p:cNvSpPr/>
          <p:nvPr/>
        </p:nvSpPr>
        <p:spPr>
          <a:xfrm>
            <a:off x="5386219" y="2247692"/>
            <a:ext cx="0" cy="92710"/>
          </a:xfrm>
          <a:custGeom>
            <a:avLst/>
            <a:gdLst/>
            <a:ahLst/>
            <a:cxnLst/>
            <a:rect l="l" t="t" r="r" b="b"/>
            <a:pathLst>
              <a:path h="92710">
                <a:moveTo>
                  <a:pt x="0" y="0"/>
                </a:moveTo>
                <a:lnTo>
                  <a:pt x="0" y="92124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4" name="object 64"/>
          <p:cNvSpPr/>
          <p:nvPr/>
        </p:nvSpPr>
        <p:spPr>
          <a:xfrm>
            <a:off x="5877253" y="2442023"/>
            <a:ext cx="0" cy="281940"/>
          </a:xfrm>
          <a:custGeom>
            <a:avLst/>
            <a:gdLst/>
            <a:ahLst/>
            <a:cxnLst/>
            <a:rect l="l" t="t" r="r" b="b"/>
            <a:pathLst>
              <a:path h="281939">
                <a:moveTo>
                  <a:pt x="0" y="0"/>
                </a:moveTo>
                <a:lnTo>
                  <a:pt x="0" y="281483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5" name="object 65"/>
          <p:cNvSpPr/>
          <p:nvPr/>
        </p:nvSpPr>
        <p:spPr>
          <a:xfrm>
            <a:off x="3145992" y="2431806"/>
            <a:ext cx="0" cy="292100"/>
          </a:xfrm>
          <a:custGeom>
            <a:avLst/>
            <a:gdLst/>
            <a:ahLst/>
            <a:cxnLst/>
            <a:rect l="l" t="t" r="r" b="b"/>
            <a:pathLst>
              <a:path h="292100">
                <a:moveTo>
                  <a:pt x="0" y="0"/>
                </a:moveTo>
                <a:lnTo>
                  <a:pt x="0" y="291700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6" name="object 66"/>
          <p:cNvSpPr/>
          <p:nvPr/>
        </p:nvSpPr>
        <p:spPr>
          <a:xfrm>
            <a:off x="3151099" y="3582772"/>
            <a:ext cx="1104900" cy="0"/>
          </a:xfrm>
          <a:custGeom>
            <a:avLst/>
            <a:gdLst/>
            <a:ahLst/>
            <a:cxnLst/>
            <a:rect l="l" t="t" r="r" b="b"/>
            <a:pathLst>
              <a:path w="1104900">
                <a:moveTo>
                  <a:pt x="0" y="0"/>
                </a:moveTo>
                <a:lnTo>
                  <a:pt x="110469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7" name="object 67"/>
          <p:cNvSpPr/>
          <p:nvPr/>
        </p:nvSpPr>
        <p:spPr>
          <a:xfrm>
            <a:off x="4649667" y="1291227"/>
            <a:ext cx="0" cy="97790"/>
          </a:xfrm>
          <a:custGeom>
            <a:avLst/>
            <a:gdLst/>
            <a:ahLst/>
            <a:cxnLst/>
            <a:rect l="l" t="t" r="r" b="b"/>
            <a:pathLst>
              <a:path h="97790">
                <a:moveTo>
                  <a:pt x="0" y="0"/>
                </a:moveTo>
                <a:lnTo>
                  <a:pt x="0" y="97233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8" name="object 68"/>
          <p:cNvSpPr/>
          <p:nvPr/>
        </p:nvSpPr>
        <p:spPr>
          <a:xfrm>
            <a:off x="5135664" y="2257911"/>
            <a:ext cx="10795" cy="81915"/>
          </a:xfrm>
          <a:custGeom>
            <a:avLst/>
            <a:gdLst/>
            <a:ahLst/>
            <a:cxnLst/>
            <a:rect l="l" t="t" r="r" b="b"/>
            <a:pathLst>
              <a:path w="10795" h="81914">
                <a:moveTo>
                  <a:pt x="0" y="81907"/>
                </a:moveTo>
                <a:lnTo>
                  <a:pt x="10212" y="81907"/>
                </a:lnTo>
                <a:lnTo>
                  <a:pt x="10212" y="0"/>
                </a:lnTo>
                <a:lnTo>
                  <a:pt x="0" y="0"/>
                </a:lnTo>
                <a:lnTo>
                  <a:pt x="0" y="819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69"/>
          <p:cNvSpPr/>
          <p:nvPr/>
        </p:nvSpPr>
        <p:spPr>
          <a:xfrm>
            <a:off x="4654773" y="3582772"/>
            <a:ext cx="491491" cy="0"/>
          </a:xfrm>
          <a:custGeom>
            <a:avLst/>
            <a:gdLst/>
            <a:ahLst/>
            <a:cxnLst/>
            <a:rect l="l" t="t" r="r" b="b"/>
            <a:pathLst>
              <a:path w="491489">
                <a:moveTo>
                  <a:pt x="0" y="0"/>
                </a:moveTo>
                <a:lnTo>
                  <a:pt x="491068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object 70"/>
          <p:cNvSpPr/>
          <p:nvPr/>
        </p:nvSpPr>
        <p:spPr>
          <a:xfrm>
            <a:off x="5877253" y="3337187"/>
            <a:ext cx="0" cy="200025"/>
          </a:xfrm>
          <a:custGeom>
            <a:avLst/>
            <a:gdLst/>
            <a:ahLst/>
            <a:cxnLst/>
            <a:rect l="l" t="t" r="r" b="b"/>
            <a:pathLst>
              <a:path h="200025">
                <a:moveTo>
                  <a:pt x="0" y="0"/>
                </a:moveTo>
                <a:lnTo>
                  <a:pt x="0" y="199405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1" name="object 71"/>
          <p:cNvSpPr/>
          <p:nvPr/>
        </p:nvSpPr>
        <p:spPr>
          <a:xfrm>
            <a:off x="3151099" y="3664509"/>
            <a:ext cx="1104900" cy="0"/>
          </a:xfrm>
          <a:custGeom>
            <a:avLst/>
            <a:gdLst/>
            <a:ahLst/>
            <a:cxnLst/>
            <a:rect l="l" t="t" r="r" b="b"/>
            <a:pathLst>
              <a:path w="1104900">
                <a:moveTo>
                  <a:pt x="0" y="0"/>
                </a:moveTo>
                <a:lnTo>
                  <a:pt x="110469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2" name="object 72"/>
          <p:cNvSpPr/>
          <p:nvPr/>
        </p:nvSpPr>
        <p:spPr>
          <a:xfrm>
            <a:off x="4654773" y="3664509"/>
            <a:ext cx="491491" cy="0"/>
          </a:xfrm>
          <a:custGeom>
            <a:avLst/>
            <a:gdLst/>
            <a:ahLst/>
            <a:cxnLst/>
            <a:rect l="l" t="t" r="r" b="b"/>
            <a:pathLst>
              <a:path w="491489">
                <a:moveTo>
                  <a:pt x="0" y="0"/>
                </a:moveTo>
                <a:lnTo>
                  <a:pt x="491068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3" name="object 73"/>
          <p:cNvSpPr/>
          <p:nvPr/>
        </p:nvSpPr>
        <p:spPr>
          <a:xfrm>
            <a:off x="4711148" y="2247692"/>
            <a:ext cx="0" cy="92710"/>
          </a:xfrm>
          <a:custGeom>
            <a:avLst/>
            <a:gdLst/>
            <a:ahLst/>
            <a:cxnLst/>
            <a:rect l="l" t="t" r="r" b="b"/>
            <a:pathLst>
              <a:path h="92710">
                <a:moveTo>
                  <a:pt x="0" y="0"/>
                </a:moveTo>
                <a:lnTo>
                  <a:pt x="0" y="92124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4" name="object 74"/>
          <p:cNvSpPr/>
          <p:nvPr/>
        </p:nvSpPr>
        <p:spPr>
          <a:xfrm>
            <a:off x="5135664" y="3587882"/>
            <a:ext cx="10795" cy="81915"/>
          </a:xfrm>
          <a:custGeom>
            <a:avLst/>
            <a:gdLst/>
            <a:ahLst/>
            <a:cxnLst/>
            <a:rect l="l" t="t" r="r" b="b"/>
            <a:pathLst>
              <a:path w="10795" h="81914">
                <a:moveTo>
                  <a:pt x="0" y="81737"/>
                </a:moveTo>
                <a:lnTo>
                  <a:pt x="10212" y="81737"/>
                </a:lnTo>
                <a:lnTo>
                  <a:pt x="10212" y="0"/>
                </a:lnTo>
                <a:lnTo>
                  <a:pt x="0" y="0"/>
                </a:lnTo>
                <a:lnTo>
                  <a:pt x="0" y="817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5" name="object 75"/>
          <p:cNvSpPr/>
          <p:nvPr/>
        </p:nvSpPr>
        <p:spPr>
          <a:xfrm>
            <a:off x="5872148" y="3587882"/>
            <a:ext cx="10795" cy="81915"/>
          </a:xfrm>
          <a:custGeom>
            <a:avLst/>
            <a:gdLst/>
            <a:ahLst/>
            <a:cxnLst/>
            <a:rect l="l" t="t" r="r" b="b"/>
            <a:pathLst>
              <a:path w="10795" h="81914">
                <a:moveTo>
                  <a:pt x="0" y="81737"/>
                </a:moveTo>
                <a:lnTo>
                  <a:pt x="10212" y="81737"/>
                </a:lnTo>
                <a:lnTo>
                  <a:pt x="10212" y="0"/>
                </a:lnTo>
                <a:lnTo>
                  <a:pt x="0" y="0"/>
                </a:lnTo>
                <a:lnTo>
                  <a:pt x="0" y="817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6" name="object 76"/>
          <p:cNvSpPr/>
          <p:nvPr/>
        </p:nvSpPr>
        <p:spPr>
          <a:xfrm>
            <a:off x="3698372" y="3326968"/>
            <a:ext cx="0" cy="210185"/>
          </a:xfrm>
          <a:custGeom>
            <a:avLst/>
            <a:gdLst/>
            <a:ahLst/>
            <a:cxnLst/>
            <a:rect l="l" t="t" r="r" b="b"/>
            <a:pathLst>
              <a:path h="210185">
                <a:moveTo>
                  <a:pt x="0" y="0"/>
                </a:moveTo>
                <a:lnTo>
                  <a:pt x="0" y="209622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7" name="object 77"/>
          <p:cNvSpPr/>
          <p:nvPr/>
        </p:nvSpPr>
        <p:spPr>
          <a:xfrm>
            <a:off x="5386219" y="3577663"/>
            <a:ext cx="0" cy="92075"/>
          </a:xfrm>
          <a:custGeom>
            <a:avLst/>
            <a:gdLst/>
            <a:ahLst/>
            <a:cxnLst/>
            <a:rect l="l" t="t" r="r" b="b"/>
            <a:pathLst>
              <a:path h="92075">
                <a:moveTo>
                  <a:pt x="0" y="0"/>
                </a:moveTo>
                <a:lnTo>
                  <a:pt x="0" y="91954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8" name="object 78"/>
          <p:cNvSpPr/>
          <p:nvPr/>
        </p:nvSpPr>
        <p:spPr>
          <a:xfrm>
            <a:off x="3330164" y="1291227"/>
            <a:ext cx="0" cy="97790"/>
          </a:xfrm>
          <a:custGeom>
            <a:avLst/>
            <a:gdLst/>
            <a:ahLst/>
            <a:cxnLst/>
            <a:rect l="l" t="t" r="r" b="b"/>
            <a:pathLst>
              <a:path h="97790">
                <a:moveTo>
                  <a:pt x="0" y="0"/>
                </a:moveTo>
                <a:lnTo>
                  <a:pt x="0" y="97233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9" name="object 79"/>
          <p:cNvSpPr/>
          <p:nvPr/>
        </p:nvSpPr>
        <p:spPr>
          <a:xfrm>
            <a:off x="4649667" y="3577663"/>
            <a:ext cx="0" cy="92075"/>
          </a:xfrm>
          <a:custGeom>
            <a:avLst/>
            <a:gdLst/>
            <a:ahLst/>
            <a:cxnLst/>
            <a:rect l="l" t="t" r="r" b="b"/>
            <a:pathLst>
              <a:path h="92075">
                <a:moveTo>
                  <a:pt x="0" y="0"/>
                </a:moveTo>
                <a:lnTo>
                  <a:pt x="0" y="91954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0" name="object 80"/>
          <p:cNvSpPr/>
          <p:nvPr/>
        </p:nvSpPr>
        <p:spPr>
          <a:xfrm>
            <a:off x="3145992" y="3577663"/>
            <a:ext cx="0" cy="92075"/>
          </a:xfrm>
          <a:custGeom>
            <a:avLst/>
            <a:gdLst/>
            <a:ahLst/>
            <a:cxnLst/>
            <a:rect l="l" t="t" r="r" b="b"/>
            <a:pathLst>
              <a:path h="92075">
                <a:moveTo>
                  <a:pt x="0" y="0"/>
                </a:moveTo>
                <a:lnTo>
                  <a:pt x="0" y="91954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1" name="object 81"/>
          <p:cNvSpPr/>
          <p:nvPr/>
        </p:nvSpPr>
        <p:spPr>
          <a:xfrm>
            <a:off x="3698372" y="4150479"/>
            <a:ext cx="0" cy="92710"/>
          </a:xfrm>
          <a:custGeom>
            <a:avLst/>
            <a:gdLst/>
            <a:ahLst/>
            <a:cxnLst/>
            <a:rect l="l" t="t" r="r" b="b"/>
            <a:pathLst>
              <a:path h="92710">
                <a:moveTo>
                  <a:pt x="0" y="0"/>
                </a:moveTo>
                <a:lnTo>
                  <a:pt x="0" y="92124"/>
                </a:lnTo>
              </a:path>
            </a:pathLst>
          </a:custGeom>
          <a:ln w="102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2" name="object 82"/>
          <p:cNvSpPr/>
          <p:nvPr/>
        </p:nvSpPr>
        <p:spPr>
          <a:xfrm>
            <a:off x="4245579" y="3587882"/>
            <a:ext cx="10795" cy="81915"/>
          </a:xfrm>
          <a:custGeom>
            <a:avLst/>
            <a:gdLst/>
            <a:ahLst/>
            <a:cxnLst/>
            <a:rect l="l" t="t" r="r" b="b"/>
            <a:pathLst>
              <a:path w="10795" h="81914">
                <a:moveTo>
                  <a:pt x="0" y="81737"/>
                </a:moveTo>
                <a:lnTo>
                  <a:pt x="10212" y="81737"/>
                </a:lnTo>
                <a:lnTo>
                  <a:pt x="10212" y="0"/>
                </a:lnTo>
                <a:lnTo>
                  <a:pt x="0" y="0"/>
                </a:lnTo>
                <a:lnTo>
                  <a:pt x="0" y="817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3" name="object 83"/>
          <p:cNvSpPr/>
          <p:nvPr/>
        </p:nvSpPr>
        <p:spPr>
          <a:xfrm>
            <a:off x="4122888" y="4160699"/>
            <a:ext cx="10795" cy="81915"/>
          </a:xfrm>
          <a:custGeom>
            <a:avLst/>
            <a:gdLst/>
            <a:ahLst/>
            <a:cxnLst/>
            <a:rect l="l" t="t" r="r" b="b"/>
            <a:pathLst>
              <a:path w="10795" h="81914">
                <a:moveTo>
                  <a:pt x="0" y="81907"/>
                </a:moveTo>
                <a:lnTo>
                  <a:pt x="10212" y="81907"/>
                </a:lnTo>
                <a:lnTo>
                  <a:pt x="10212" y="0"/>
                </a:lnTo>
                <a:lnTo>
                  <a:pt x="0" y="0"/>
                </a:lnTo>
                <a:lnTo>
                  <a:pt x="0" y="819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4" name="object 84"/>
          <p:cNvSpPr/>
          <p:nvPr/>
        </p:nvSpPr>
        <p:spPr>
          <a:xfrm>
            <a:off x="4654773" y="1296301"/>
            <a:ext cx="491491" cy="0"/>
          </a:xfrm>
          <a:custGeom>
            <a:avLst/>
            <a:gdLst/>
            <a:ahLst/>
            <a:cxnLst/>
            <a:rect l="l" t="t" r="r" b="b"/>
            <a:pathLst>
              <a:path w="491489">
                <a:moveTo>
                  <a:pt x="0" y="0"/>
                </a:moveTo>
                <a:lnTo>
                  <a:pt x="491068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5" name="object 85"/>
          <p:cNvSpPr/>
          <p:nvPr/>
        </p:nvSpPr>
        <p:spPr>
          <a:xfrm>
            <a:off x="3332718" y="1549551"/>
            <a:ext cx="1657351" cy="0"/>
          </a:xfrm>
          <a:custGeom>
            <a:avLst/>
            <a:gdLst/>
            <a:ahLst/>
            <a:cxnLst/>
            <a:rect l="l" t="t" r="r" b="b"/>
            <a:pathLst>
              <a:path w="1657350">
                <a:moveTo>
                  <a:pt x="0" y="0"/>
                </a:moveTo>
                <a:lnTo>
                  <a:pt x="1657037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6" name="object 86"/>
          <p:cNvSpPr/>
          <p:nvPr/>
        </p:nvSpPr>
        <p:spPr>
          <a:xfrm>
            <a:off x="3330165" y="1549517"/>
            <a:ext cx="1662431" cy="0"/>
          </a:xfrm>
          <a:custGeom>
            <a:avLst/>
            <a:gdLst/>
            <a:ahLst/>
            <a:cxnLst/>
            <a:rect l="l" t="t" r="r" b="b"/>
            <a:pathLst>
              <a:path w="1662429">
                <a:moveTo>
                  <a:pt x="0" y="0"/>
                </a:moveTo>
                <a:lnTo>
                  <a:pt x="1662178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graphicFrame>
        <p:nvGraphicFramePr>
          <p:cNvPr id="87" name="object 87"/>
          <p:cNvGraphicFramePr>
            <a:graphicFrameLocks noGrp="1"/>
          </p:cNvGraphicFramePr>
          <p:nvPr/>
        </p:nvGraphicFramePr>
        <p:xfrm>
          <a:off x="5381114" y="805366"/>
          <a:ext cx="490855" cy="10920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0855"/>
              </a:tblGrid>
              <a:tr h="89417"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450" spc="-15" dirty="0">
                          <a:latin typeface="Times New Roman"/>
                          <a:cs typeface="Times New Roman"/>
                        </a:rPr>
                        <a:t>Коды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9336">
                <a:tc>
                  <a:txBody>
                    <a:bodyPr/>
                    <a:lstStyle/>
                    <a:p>
                      <a:pPr marL="9525" algn="ctr">
                        <a:lnSpc>
                          <a:spcPts val="490"/>
                        </a:lnSpc>
                        <a:spcBef>
                          <a:spcPts val="30"/>
                        </a:spcBef>
                      </a:pPr>
                      <a:r>
                        <a:rPr sz="450" spc="15" dirty="0">
                          <a:latin typeface="Times New Roman"/>
                          <a:cs typeface="Times New Roman"/>
                        </a:rPr>
                        <a:t>0531851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66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810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67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76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68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3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6628">
                <a:tc>
                  <a:txBody>
                    <a:bodyPr/>
                    <a:lstStyle/>
                    <a:p>
                      <a:pPr marL="9525" algn="ctr">
                        <a:lnSpc>
                          <a:spcPts val="490"/>
                        </a:lnSpc>
                        <a:spcBef>
                          <a:spcPts val="10"/>
                        </a:spcBef>
                      </a:pPr>
                      <a:r>
                        <a:rPr sz="450" spc="15" dirty="0">
                          <a:latin typeface="Times New Roman"/>
                          <a:cs typeface="Times New Roman"/>
                        </a:rPr>
                        <a:t>383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97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8" name="object 88"/>
          <p:cNvSpPr/>
          <p:nvPr/>
        </p:nvSpPr>
        <p:spPr>
          <a:xfrm>
            <a:off x="3148545" y="2061092"/>
            <a:ext cx="2731771" cy="0"/>
          </a:xfrm>
          <a:custGeom>
            <a:avLst/>
            <a:gdLst/>
            <a:ahLst/>
            <a:cxnLst/>
            <a:rect l="l" t="t" r="r" b="b"/>
            <a:pathLst>
              <a:path w="2731770">
                <a:moveTo>
                  <a:pt x="0" y="0"/>
                </a:moveTo>
                <a:lnTo>
                  <a:pt x="2731295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9" name="object 89"/>
          <p:cNvSpPr/>
          <p:nvPr/>
        </p:nvSpPr>
        <p:spPr>
          <a:xfrm>
            <a:off x="3145992" y="2061058"/>
            <a:ext cx="2736851" cy="0"/>
          </a:xfrm>
          <a:custGeom>
            <a:avLst/>
            <a:gdLst/>
            <a:ahLst/>
            <a:cxnLst/>
            <a:rect l="l" t="t" r="r" b="b"/>
            <a:pathLst>
              <a:path w="2736850">
                <a:moveTo>
                  <a:pt x="0" y="0"/>
                </a:moveTo>
                <a:lnTo>
                  <a:pt x="2736367" y="0"/>
                </a:lnTo>
              </a:path>
            </a:pathLst>
          </a:custGeom>
          <a:ln w="51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0" name="object 90"/>
          <p:cNvSpPr/>
          <p:nvPr/>
        </p:nvSpPr>
        <p:spPr>
          <a:xfrm>
            <a:off x="5391325" y="2099372"/>
            <a:ext cx="491491" cy="0"/>
          </a:xfrm>
          <a:custGeom>
            <a:avLst/>
            <a:gdLst/>
            <a:ahLst/>
            <a:cxnLst/>
            <a:rect l="l" t="t" r="r" b="b"/>
            <a:pathLst>
              <a:path w="491489">
                <a:moveTo>
                  <a:pt x="0" y="0"/>
                </a:moveTo>
                <a:lnTo>
                  <a:pt x="491068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1" name="object 91"/>
          <p:cNvSpPr/>
          <p:nvPr/>
        </p:nvSpPr>
        <p:spPr>
          <a:xfrm>
            <a:off x="5391325" y="2181314"/>
            <a:ext cx="491491" cy="0"/>
          </a:xfrm>
          <a:custGeom>
            <a:avLst/>
            <a:gdLst/>
            <a:ahLst/>
            <a:cxnLst/>
            <a:rect l="l" t="t" r="r" b="b"/>
            <a:pathLst>
              <a:path w="491489">
                <a:moveTo>
                  <a:pt x="0" y="0"/>
                </a:moveTo>
                <a:lnTo>
                  <a:pt x="491068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2" name="object 92"/>
          <p:cNvSpPr/>
          <p:nvPr/>
        </p:nvSpPr>
        <p:spPr>
          <a:xfrm>
            <a:off x="5391325" y="2252834"/>
            <a:ext cx="491491" cy="0"/>
          </a:xfrm>
          <a:custGeom>
            <a:avLst/>
            <a:gdLst/>
            <a:ahLst/>
            <a:cxnLst/>
            <a:rect l="l" t="t" r="r" b="b"/>
            <a:pathLst>
              <a:path w="491489">
                <a:moveTo>
                  <a:pt x="0" y="0"/>
                </a:moveTo>
                <a:lnTo>
                  <a:pt x="491068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3" name="object 93"/>
          <p:cNvSpPr/>
          <p:nvPr/>
        </p:nvSpPr>
        <p:spPr>
          <a:xfrm>
            <a:off x="5391325" y="2334708"/>
            <a:ext cx="491491" cy="0"/>
          </a:xfrm>
          <a:custGeom>
            <a:avLst/>
            <a:gdLst/>
            <a:ahLst/>
            <a:cxnLst/>
            <a:rect l="l" t="t" r="r" b="b"/>
            <a:pathLst>
              <a:path w="491489">
                <a:moveTo>
                  <a:pt x="0" y="0"/>
                </a:moveTo>
                <a:lnTo>
                  <a:pt x="491068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4" name="object 94"/>
          <p:cNvSpPr/>
          <p:nvPr/>
        </p:nvSpPr>
        <p:spPr>
          <a:xfrm>
            <a:off x="3151099" y="2436880"/>
            <a:ext cx="2731771" cy="0"/>
          </a:xfrm>
          <a:custGeom>
            <a:avLst/>
            <a:gdLst/>
            <a:ahLst/>
            <a:cxnLst/>
            <a:rect l="l" t="t" r="r" b="b"/>
            <a:pathLst>
              <a:path w="2731770">
                <a:moveTo>
                  <a:pt x="0" y="0"/>
                </a:moveTo>
                <a:lnTo>
                  <a:pt x="273126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5" name="object 95"/>
          <p:cNvSpPr/>
          <p:nvPr/>
        </p:nvSpPr>
        <p:spPr>
          <a:xfrm>
            <a:off x="3151099" y="2718312"/>
            <a:ext cx="2731771" cy="0"/>
          </a:xfrm>
          <a:custGeom>
            <a:avLst/>
            <a:gdLst/>
            <a:ahLst/>
            <a:cxnLst/>
            <a:rect l="l" t="t" r="r" b="b"/>
            <a:pathLst>
              <a:path w="2731770">
                <a:moveTo>
                  <a:pt x="0" y="0"/>
                </a:moveTo>
                <a:lnTo>
                  <a:pt x="2731261" y="0"/>
                </a:lnTo>
              </a:path>
            </a:pathLst>
          </a:custGeom>
          <a:ln w="103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graphicFrame>
        <p:nvGraphicFramePr>
          <p:cNvPr id="96" name="object 96"/>
          <p:cNvGraphicFramePr>
            <a:graphicFrameLocks noGrp="1"/>
          </p:cNvGraphicFramePr>
          <p:nvPr/>
        </p:nvGraphicFramePr>
        <p:xfrm>
          <a:off x="2746991" y="2779667"/>
          <a:ext cx="3129279" cy="3782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75005"/>
                <a:gridCol w="368300"/>
                <a:gridCol w="644525"/>
                <a:gridCol w="521969"/>
                <a:gridCol w="429895"/>
                <a:gridCol w="276860"/>
                <a:gridCol w="212725"/>
              </a:tblGrid>
              <a:tr h="71588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450" dirty="0">
                        <a:latin typeface="Times New Roman"/>
                        <a:cs typeface="Times New Roman"/>
                      </a:endParaRPr>
                    </a:p>
                    <a:p>
                      <a:pPr marL="2070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Код по </a:t>
                      </a:r>
                      <a:r>
                        <a:rPr sz="450" spc="5" dirty="0">
                          <a:latin typeface="Times New Roman"/>
                          <a:cs typeface="Times New Roman"/>
                        </a:rPr>
                        <a:t>БК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73660">
                        <a:lnSpc>
                          <a:spcPts val="470"/>
                        </a:lnSpc>
                      </a:pPr>
                      <a:r>
                        <a:rPr sz="450" spc="-1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450" spc="1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45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це</a:t>
                      </a:r>
                      <a:r>
                        <a:rPr sz="450" spc="-20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и</a:t>
                      </a:r>
                    </a:p>
                    <a:p>
                      <a:pPr marL="78740" marR="22860" indent="-56515">
                        <a:lnSpc>
                          <a:spcPct val="111700"/>
                        </a:lnSpc>
                      </a:pPr>
                      <a:r>
                        <a:rPr sz="450" spc="10" dirty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ана</a:t>
                      </a:r>
                      <a:r>
                        <a:rPr sz="450" spc="-20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450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450" spc="15" dirty="0">
                          <a:latin typeface="Times New Roman"/>
                          <a:cs typeface="Times New Roman"/>
                        </a:rPr>
                        <a:t>ч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ес-  </a:t>
                      </a:r>
                      <a:r>
                        <a:rPr sz="450" spc="-10" dirty="0">
                          <a:latin typeface="Times New Roman"/>
                          <a:cs typeface="Times New Roman"/>
                        </a:rPr>
                        <a:t>кий код)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45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Сумма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63500">
                        <a:lnSpc>
                          <a:spcPts val="470"/>
                        </a:lnSpc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Учетный</a:t>
                      </a:r>
                      <a:r>
                        <a:rPr sz="450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450" spc="-5" dirty="0">
                          <a:latin typeface="Times New Roman"/>
                          <a:cs typeface="Times New Roman"/>
                        </a:rPr>
                        <a:t>номер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  <a:p>
                      <a:pPr marL="88900" marR="88265" indent="20320">
                        <a:lnSpc>
                          <a:spcPct val="111700"/>
                        </a:lnSpc>
                      </a:pPr>
                      <a:r>
                        <a:rPr sz="450" spc="-10" dirty="0">
                          <a:latin typeface="Times New Roman"/>
                          <a:cs typeface="Times New Roman"/>
                        </a:rPr>
                        <a:t>бюджетного  </a:t>
                      </a:r>
                      <a:r>
                        <a:rPr sz="450" spc="15" dirty="0">
                          <a:latin typeface="Times New Roman"/>
                          <a:cs typeface="Times New Roman"/>
                        </a:rPr>
                        <a:t>об</a:t>
                      </a:r>
                      <a:r>
                        <a:rPr sz="450" spc="-5" dirty="0">
                          <a:latin typeface="Times New Roman"/>
                          <a:cs typeface="Times New Roman"/>
                        </a:rPr>
                        <a:t>я</a:t>
                      </a:r>
                      <a:r>
                        <a:rPr sz="450" spc="-15" dirty="0"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450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450" spc="-20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ьс</a:t>
                      </a:r>
                      <a:r>
                        <a:rPr sz="450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450" spc="-10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09855">
                        <a:lnSpc>
                          <a:spcPts val="470"/>
                        </a:lnSpc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Признак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  <a:p>
                      <a:pPr marL="114935" marR="74295" indent="-41275">
                        <a:lnSpc>
                          <a:spcPct val="111700"/>
                        </a:lnSpc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450" spc="-10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анс</a:t>
                      </a:r>
                      <a:r>
                        <a:rPr sz="450" spc="1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450" spc="-10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450" spc="15" dirty="0">
                          <a:latin typeface="Times New Roman"/>
                          <a:cs typeface="Times New Roman"/>
                        </a:rPr>
                        <a:t>ог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о  </a:t>
                      </a:r>
                      <a:r>
                        <a:rPr sz="450" spc="-10" dirty="0">
                          <a:latin typeface="Times New Roman"/>
                          <a:cs typeface="Times New Roman"/>
                        </a:rPr>
                        <a:t>платежа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55575">
                        <a:lnSpc>
                          <a:spcPts val="465"/>
                        </a:lnSpc>
                      </a:pPr>
                      <a:r>
                        <a:rPr sz="450" spc="-10" dirty="0">
                          <a:latin typeface="Times New Roman"/>
                          <a:cs typeface="Times New Roman"/>
                        </a:rPr>
                        <a:t>Платеж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4331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8900" algn="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450" spc="-10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ид</a:t>
                      </a:r>
                    </a:p>
                  </a:txBody>
                  <a:tcPr marL="0" marR="0" marT="32384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">
                        <a:lnSpc>
                          <a:spcPts val="515"/>
                        </a:lnSpc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очеред-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  <a:p>
                      <a:pPr marL="38100">
                        <a:lnSpc>
                          <a:spcPts val="450"/>
                        </a:lnSpc>
                        <a:spcBef>
                          <a:spcPts val="6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ность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983">
                <a:tc>
                  <a:txBody>
                    <a:bodyPr/>
                    <a:lstStyle/>
                    <a:p>
                      <a:pPr marL="2540" algn="ct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1270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4935" algn="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6</a:t>
                      </a: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7</a:t>
                      </a: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20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97" name="object 97"/>
          <p:cNvSpPr/>
          <p:nvPr/>
        </p:nvSpPr>
        <p:spPr>
          <a:xfrm>
            <a:off x="3703479" y="3332110"/>
            <a:ext cx="2179320" cy="0"/>
          </a:xfrm>
          <a:custGeom>
            <a:avLst/>
            <a:gdLst/>
            <a:ahLst/>
            <a:cxnLst/>
            <a:rect l="l" t="t" r="r" b="b"/>
            <a:pathLst>
              <a:path w="2179320">
                <a:moveTo>
                  <a:pt x="0" y="0"/>
                </a:moveTo>
                <a:lnTo>
                  <a:pt x="217888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8" name="object 98"/>
          <p:cNvSpPr/>
          <p:nvPr/>
        </p:nvSpPr>
        <p:spPr>
          <a:xfrm>
            <a:off x="3703479" y="3531481"/>
            <a:ext cx="2179320" cy="0"/>
          </a:xfrm>
          <a:custGeom>
            <a:avLst/>
            <a:gdLst/>
            <a:ahLst/>
            <a:cxnLst/>
            <a:rect l="l" t="t" r="r" b="b"/>
            <a:pathLst>
              <a:path w="2179320">
                <a:moveTo>
                  <a:pt x="0" y="0"/>
                </a:moveTo>
                <a:lnTo>
                  <a:pt x="217888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9" name="object 99"/>
          <p:cNvSpPr/>
          <p:nvPr/>
        </p:nvSpPr>
        <p:spPr>
          <a:xfrm>
            <a:off x="5391325" y="3582772"/>
            <a:ext cx="491491" cy="0"/>
          </a:xfrm>
          <a:custGeom>
            <a:avLst/>
            <a:gdLst/>
            <a:ahLst/>
            <a:cxnLst/>
            <a:rect l="l" t="t" r="r" b="b"/>
            <a:pathLst>
              <a:path w="491489">
                <a:moveTo>
                  <a:pt x="0" y="0"/>
                </a:moveTo>
                <a:lnTo>
                  <a:pt x="491068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0" name="object 100"/>
          <p:cNvSpPr/>
          <p:nvPr/>
        </p:nvSpPr>
        <p:spPr>
          <a:xfrm>
            <a:off x="5391325" y="3664509"/>
            <a:ext cx="491491" cy="0"/>
          </a:xfrm>
          <a:custGeom>
            <a:avLst/>
            <a:gdLst/>
            <a:ahLst/>
            <a:cxnLst/>
            <a:rect l="l" t="t" r="r" b="b"/>
            <a:pathLst>
              <a:path w="491489">
                <a:moveTo>
                  <a:pt x="0" y="0"/>
                </a:moveTo>
                <a:lnTo>
                  <a:pt x="491068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graphicFrame>
        <p:nvGraphicFramePr>
          <p:cNvPr id="101" name="object 101"/>
          <p:cNvGraphicFramePr>
            <a:graphicFrameLocks noGrp="1"/>
          </p:cNvGraphicFramePr>
          <p:nvPr/>
        </p:nvGraphicFramePr>
        <p:xfrm>
          <a:off x="2746993" y="3705514"/>
          <a:ext cx="3126739" cy="294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64055"/>
                <a:gridCol w="429259"/>
                <a:gridCol w="733425"/>
              </a:tblGrid>
              <a:tr h="76628">
                <a:tc>
                  <a:txBody>
                    <a:bodyPr/>
                    <a:lstStyle/>
                    <a:p>
                      <a:pPr marL="2540" algn="ctr">
                        <a:lnSpc>
                          <a:spcPts val="505"/>
                        </a:lnSpc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r>
                        <a:rPr sz="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450" spc="-5" dirty="0">
                          <a:latin typeface="Times New Roman"/>
                          <a:cs typeface="Times New Roman"/>
                        </a:rPr>
                        <a:t>банка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505"/>
                        </a:lnSpc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БИК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505"/>
                        </a:lnSpc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Корреспондентский 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счет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9153">
                <a:tc>
                  <a:txBody>
                    <a:bodyPr/>
                    <a:lstStyle/>
                    <a:p>
                      <a:pPr marL="1905" algn="ctr">
                        <a:lnSpc>
                          <a:spcPts val="430"/>
                        </a:lnSpc>
                        <a:spcBef>
                          <a:spcPts val="15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1905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430"/>
                        </a:lnSpc>
                        <a:spcBef>
                          <a:spcPts val="15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19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430"/>
                        </a:lnSpc>
                        <a:spcBef>
                          <a:spcPts val="15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1905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82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2" name="object 102"/>
          <p:cNvSpPr/>
          <p:nvPr/>
        </p:nvSpPr>
        <p:spPr>
          <a:xfrm>
            <a:off x="3703479" y="4155588"/>
            <a:ext cx="429895" cy="0"/>
          </a:xfrm>
          <a:custGeom>
            <a:avLst/>
            <a:gdLst/>
            <a:ahLst/>
            <a:cxnLst/>
            <a:rect l="l" t="t" r="r" b="b"/>
            <a:pathLst>
              <a:path w="429895">
                <a:moveTo>
                  <a:pt x="0" y="0"/>
                </a:moveTo>
                <a:lnTo>
                  <a:pt x="42962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3" name="object 103"/>
          <p:cNvSpPr/>
          <p:nvPr/>
        </p:nvSpPr>
        <p:spPr>
          <a:xfrm>
            <a:off x="3703479" y="4237496"/>
            <a:ext cx="429895" cy="0"/>
          </a:xfrm>
          <a:custGeom>
            <a:avLst/>
            <a:gdLst/>
            <a:ahLst/>
            <a:cxnLst/>
            <a:rect l="l" t="t" r="r" b="b"/>
            <a:pathLst>
              <a:path w="429895">
                <a:moveTo>
                  <a:pt x="0" y="0"/>
                </a:moveTo>
                <a:lnTo>
                  <a:pt x="429621" y="0"/>
                </a:lnTo>
              </a:path>
            </a:pathLst>
          </a:custGeom>
          <a:ln w="102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graphicFrame>
        <p:nvGraphicFramePr>
          <p:cNvPr id="104" name="object 104"/>
          <p:cNvGraphicFramePr>
            <a:graphicFrameLocks noGrp="1"/>
          </p:cNvGraphicFramePr>
          <p:nvPr/>
        </p:nvGraphicFramePr>
        <p:xfrm>
          <a:off x="2747008" y="4278365"/>
          <a:ext cx="3128643" cy="4679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8675"/>
                <a:gridCol w="429895"/>
                <a:gridCol w="429895"/>
                <a:gridCol w="521969"/>
                <a:gridCol w="429895"/>
                <a:gridCol w="276225"/>
                <a:gridCol w="212089"/>
              </a:tblGrid>
              <a:tr h="7152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Код по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450" spc="5" dirty="0">
                          <a:latin typeface="Times New Roman"/>
                          <a:cs typeface="Times New Roman"/>
                        </a:rPr>
                        <a:t>БК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2384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509"/>
                        </a:lnSpc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Код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450"/>
                        </a:lnSpc>
                        <a:spcBef>
                          <a:spcPts val="65"/>
                        </a:spcBef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по</a:t>
                      </a:r>
                      <a:r>
                        <a:rPr sz="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ОКТМО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78740">
                        <a:lnSpc>
                          <a:spcPts val="509"/>
                        </a:lnSpc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Основание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ts val="450"/>
                        </a:lnSpc>
                        <a:spcBef>
                          <a:spcPts val="65"/>
                        </a:spcBef>
                      </a:pPr>
                      <a:r>
                        <a:rPr sz="450" spc="-10" dirty="0">
                          <a:latin typeface="Times New Roman"/>
                          <a:cs typeface="Times New Roman"/>
                        </a:rPr>
                        <a:t>платежа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25095">
                        <a:lnSpc>
                          <a:spcPts val="509"/>
                        </a:lnSpc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Налоговый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  <a:p>
                      <a:pPr marL="175895">
                        <a:lnSpc>
                          <a:spcPts val="450"/>
                        </a:lnSpc>
                        <a:spcBef>
                          <a:spcPts val="65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период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89535">
                        <a:lnSpc>
                          <a:spcPts val="465"/>
                        </a:lnSpc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Документ-основание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58419">
                        <a:lnSpc>
                          <a:spcPts val="509"/>
                        </a:lnSpc>
                      </a:pPr>
                      <a:r>
                        <a:rPr sz="450" spc="10" dirty="0">
                          <a:latin typeface="Times New Roman"/>
                          <a:cs typeface="Times New Roman"/>
                        </a:rPr>
                        <a:t>Тип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  <a:p>
                      <a:pPr marL="22860">
                        <a:lnSpc>
                          <a:spcPts val="450"/>
                        </a:lnSpc>
                        <a:spcBef>
                          <a:spcPts val="65"/>
                        </a:spcBef>
                      </a:pPr>
                      <a:r>
                        <a:rPr sz="450" spc="-10" dirty="0">
                          <a:latin typeface="Times New Roman"/>
                          <a:cs typeface="Times New Roman"/>
                        </a:rPr>
                        <a:t>платеж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1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2384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ts val="465"/>
                        </a:lnSpc>
                      </a:pPr>
                      <a:r>
                        <a:rPr sz="450" spc="-5" dirty="0">
                          <a:latin typeface="Times New Roman"/>
                          <a:cs typeface="Times New Roman"/>
                        </a:rPr>
                        <a:t>номер</a:t>
                      </a:r>
                      <a:endParaRPr sz="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2550" algn="r">
                        <a:lnSpc>
                          <a:spcPts val="465"/>
                        </a:lnSpc>
                      </a:pPr>
                      <a:r>
                        <a:rPr sz="450" spc="-25" dirty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450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450" dirty="0">
                          <a:latin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966">
                <a:tc>
                  <a:txBody>
                    <a:bodyPr/>
                    <a:lstStyle/>
                    <a:p>
                      <a:pPr marL="1905" algn="ct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1270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4935" algn="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6</a:t>
                      </a: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430"/>
                        </a:lnSpc>
                        <a:spcBef>
                          <a:spcPts val="10"/>
                        </a:spcBef>
                      </a:pPr>
                      <a:r>
                        <a:rPr sz="450" dirty="0">
                          <a:latin typeface="Times New Roman"/>
                          <a:cs typeface="Times New Roman"/>
                        </a:rPr>
                        <a:t>7</a:t>
                      </a: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57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5" name="object 105"/>
          <p:cNvSpPr txBox="1">
            <a:spLocks noGrp="1"/>
          </p:cNvSpPr>
          <p:nvPr>
            <p:ph type="title"/>
          </p:nvPr>
        </p:nvSpPr>
        <p:spPr>
          <a:xfrm>
            <a:off x="4292347" y="210693"/>
            <a:ext cx="477012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Расходы </a:t>
            </a:r>
            <a:r>
              <a:rPr spc="-5" dirty="0"/>
              <a:t>в </a:t>
            </a:r>
            <a:r>
              <a:rPr spc="-10" dirty="0"/>
              <a:t>2021 </a:t>
            </a:r>
            <a:r>
              <a:rPr spc="-15" dirty="0"/>
              <a:t>году </a:t>
            </a:r>
            <a:r>
              <a:rPr spc="-5" dirty="0"/>
              <a:t>(между </a:t>
            </a:r>
            <a:r>
              <a:rPr spc="-10" dirty="0"/>
              <a:t>участниками</a:t>
            </a:r>
            <a:r>
              <a:rPr spc="180" dirty="0"/>
              <a:t> </a:t>
            </a:r>
            <a:r>
              <a:rPr spc="-10" dirty="0"/>
              <a:t>СКП)</a:t>
            </a:r>
          </a:p>
        </p:txBody>
      </p:sp>
      <p:sp>
        <p:nvSpPr>
          <p:cNvPr id="106" name="object 106"/>
          <p:cNvSpPr/>
          <p:nvPr/>
        </p:nvSpPr>
        <p:spPr>
          <a:xfrm>
            <a:off x="4932045" y="4142130"/>
            <a:ext cx="1285875" cy="0"/>
          </a:xfrm>
          <a:custGeom>
            <a:avLst/>
            <a:gdLst/>
            <a:ahLst/>
            <a:cxnLst/>
            <a:rect l="l" t="t" r="r" b="b"/>
            <a:pathLst>
              <a:path w="1285875">
                <a:moveTo>
                  <a:pt x="1285875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7" name="object 107"/>
          <p:cNvSpPr/>
          <p:nvPr/>
        </p:nvSpPr>
        <p:spPr>
          <a:xfrm>
            <a:off x="5913883" y="3855975"/>
            <a:ext cx="304165" cy="111125"/>
          </a:xfrm>
          <a:custGeom>
            <a:avLst/>
            <a:gdLst/>
            <a:ahLst/>
            <a:cxnLst/>
            <a:rect l="l" t="t" r="r" b="b"/>
            <a:pathLst>
              <a:path w="304164" h="111125">
                <a:moveTo>
                  <a:pt x="94868" y="0"/>
                </a:moveTo>
                <a:lnTo>
                  <a:pt x="0" y="55333"/>
                </a:lnTo>
                <a:lnTo>
                  <a:pt x="94868" y="110655"/>
                </a:lnTo>
                <a:lnTo>
                  <a:pt x="100710" y="109118"/>
                </a:lnTo>
                <a:lnTo>
                  <a:pt x="106044" y="100037"/>
                </a:lnTo>
                <a:lnTo>
                  <a:pt x="104520" y="94195"/>
                </a:lnTo>
                <a:lnTo>
                  <a:pt x="54163" y="64846"/>
                </a:lnTo>
                <a:lnTo>
                  <a:pt x="18922" y="64846"/>
                </a:lnTo>
                <a:lnTo>
                  <a:pt x="18922" y="45796"/>
                </a:lnTo>
                <a:lnTo>
                  <a:pt x="54185" y="45796"/>
                </a:lnTo>
                <a:lnTo>
                  <a:pt x="99948" y="19100"/>
                </a:lnTo>
                <a:lnTo>
                  <a:pt x="104520" y="16509"/>
                </a:lnTo>
                <a:lnTo>
                  <a:pt x="106044" y="10667"/>
                </a:lnTo>
                <a:lnTo>
                  <a:pt x="100710" y="1523"/>
                </a:lnTo>
                <a:lnTo>
                  <a:pt x="94868" y="0"/>
                </a:lnTo>
                <a:close/>
              </a:path>
              <a:path w="304164" h="111125">
                <a:moveTo>
                  <a:pt x="54185" y="45796"/>
                </a:moveTo>
                <a:lnTo>
                  <a:pt x="18922" y="45796"/>
                </a:lnTo>
                <a:lnTo>
                  <a:pt x="18922" y="64846"/>
                </a:lnTo>
                <a:lnTo>
                  <a:pt x="54163" y="64846"/>
                </a:lnTo>
                <a:lnTo>
                  <a:pt x="51942" y="63550"/>
                </a:lnTo>
                <a:lnTo>
                  <a:pt x="23748" y="63550"/>
                </a:lnTo>
                <a:lnTo>
                  <a:pt x="23748" y="47104"/>
                </a:lnTo>
                <a:lnTo>
                  <a:pt x="51942" y="47104"/>
                </a:lnTo>
                <a:lnTo>
                  <a:pt x="54185" y="45796"/>
                </a:lnTo>
                <a:close/>
              </a:path>
              <a:path w="304164" h="111125">
                <a:moveTo>
                  <a:pt x="304038" y="45796"/>
                </a:moveTo>
                <a:lnTo>
                  <a:pt x="54185" y="45796"/>
                </a:lnTo>
                <a:lnTo>
                  <a:pt x="37845" y="55327"/>
                </a:lnTo>
                <a:lnTo>
                  <a:pt x="54163" y="64846"/>
                </a:lnTo>
                <a:lnTo>
                  <a:pt x="304038" y="64846"/>
                </a:lnTo>
                <a:lnTo>
                  <a:pt x="304038" y="45796"/>
                </a:lnTo>
                <a:close/>
              </a:path>
              <a:path w="304164" h="111125">
                <a:moveTo>
                  <a:pt x="23748" y="47104"/>
                </a:moveTo>
                <a:lnTo>
                  <a:pt x="23748" y="63550"/>
                </a:lnTo>
                <a:lnTo>
                  <a:pt x="37845" y="55327"/>
                </a:lnTo>
                <a:lnTo>
                  <a:pt x="23748" y="47104"/>
                </a:lnTo>
                <a:close/>
              </a:path>
              <a:path w="304164" h="111125">
                <a:moveTo>
                  <a:pt x="37845" y="55327"/>
                </a:moveTo>
                <a:lnTo>
                  <a:pt x="23748" y="63550"/>
                </a:lnTo>
                <a:lnTo>
                  <a:pt x="51942" y="63550"/>
                </a:lnTo>
                <a:lnTo>
                  <a:pt x="37845" y="55327"/>
                </a:lnTo>
                <a:close/>
              </a:path>
              <a:path w="304164" h="111125">
                <a:moveTo>
                  <a:pt x="51942" y="47104"/>
                </a:moveTo>
                <a:lnTo>
                  <a:pt x="23748" y="47104"/>
                </a:lnTo>
                <a:lnTo>
                  <a:pt x="37845" y="55327"/>
                </a:lnTo>
                <a:lnTo>
                  <a:pt x="51942" y="47104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8" name="object 108"/>
          <p:cNvSpPr/>
          <p:nvPr/>
        </p:nvSpPr>
        <p:spPr>
          <a:xfrm>
            <a:off x="2267711" y="3560573"/>
            <a:ext cx="411480" cy="111125"/>
          </a:xfrm>
          <a:custGeom>
            <a:avLst/>
            <a:gdLst/>
            <a:ahLst/>
            <a:cxnLst/>
            <a:rect l="l" t="t" r="r" b="b"/>
            <a:pathLst>
              <a:path w="411480" h="111125">
                <a:moveTo>
                  <a:pt x="373434" y="55308"/>
                </a:moveTo>
                <a:lnTo>
                  <a:pt x="311276" y="91566"/>
                </a:lnTo>
                <a:lnTo>
                  <a:pt x="306831" y="94106"/>
                </a:lnTo>
                <a:lnTo>
                  <a:pt x="305307" y="99948"/>
                </a:lnTo>
                <a:lnTo>
                  <a:pt x="307848" y="104520"/>
                </a:lnTo>
                <a:lnTo>
                  <a:pt x="310514" y="109092"/>
                </a:lnTo>
                <a:lnTo>
                  <a:pt x="316356" y="110616"/>
                </a:lnTo>
                <a:lnTo>
                  <a:pt x="394906" y="64769"/>
                </a:lnTo>
                <a:lnTo>
                  <a:pt x="392302" y="64769"/>
                </a:lnTo>
                <a:lnTo>
                  <a:pt x="392302" y="63499"/>
                </a:lnTo>
                <a:lnTo>
                  <a:pt x="387476" y="63499"/>
                </a:lnTo>
                <a:lnTo>
                  <a:pt x="373434" y="55308"/>
                </a:lnTo>
                <a:close/>
              </a:path>
              <a:path w="411480" h="111125">
                <a:moveTo>
                  <a:pt x="356996" y="45719"/>
                </a:moveTo>
                <a:lnTo>
                  <a:pt x="0" y="45719"/>
                </a:lnTo>
                <a:lnTo>
                  <a:pt x="0" y="64769"/>
                </a:lnTo>
                <a:lnTo>
                  <a:pt x="357214" y="64769"/>
                </a:lnTo>
                <a:lnTo>
                  <a:pt x="373434" y="55308"/>
                </a:lnTo>
                <a:lnTo>
                  <a:pt x="356996" y="45719"/>
                </a:lnTo>
                <a:close/>
              </a:path>
              <a:path w="411480" h="111125">
                <a:moveTo>
                  <a:pt x="394867" y="45719"/>
                </a:moveTo>
                <a:lnTo>
                  <a:pt x="392302" y="45719"/>
                </a:lnTo>
                <a:lnTo>
                  <a:pt x="392302" y="64769"/>
                </a:lnTo>
                <a:lnTo>
                  <a:pt x="394906" y="64769"/>
                </a:lnTo>
                <a:lnTo>
                  <a:pt x="411225" y="55244"/>
                </a:lnTo>
                <a:lnTo>
                  <a:pt x="394867" y="45719"/>
                </a:lnTo>
                <a:close/>
              </a:path>
              <a:path w="411480" h="111125">
                <a:moveTo>
                  <a:pt x="387476" y="47116"/>
                </a:moveTo>
                <a:lnTo>
                  <a:pt x="373434" y="55308"/>
                </a:lnTo>
                <a:lnTo>
                  <a:pt x="387476" y="63499"/>
                </a:lnTo>
                <a:lnTo>
                  <a:pt x="387476" y="47116"/>
                </a:lnTo>
                <a:close/>
              </a:path>
              <a:path w="411480" h="111125">
                <a:moveTo>
                  <a:pt x="392302" y="47116"/>
                </a:moveTo>
                <a:lnTo>
                  <a:pt x="387476" y="47116"/>
                </a:lnTo>
                <a:lnTo>
                  <a:pt x="387476" y="63499"/>
                </a:lnTo>
                <a:lnTo>
                  <a:pt x="392302" y="63499"/>
                </a:lnTo>
                <a:lnTo>
                  <a:pt x="392302" y="47116"/>
                </a:lnTo>
                <a:close/>
              </a:path>
              <a:path w="411480" h="111125">
                <a:moveTo>
                  <a:pt x="316356" y="0"/>
                </a:moveTo>
                <a:lnTo>
                  <a:pt x="310514" y="1523"/>
                </a:lnTo>
                <a:lnTo>
                  <a:pt x="307848" y="6095"/>
                </a:lnTo>
                <a:lnTo>
                  <a:pt x="305307" y="10540"/>
                </a:lnTo>
                <a:lnTo>
                  <a:pt x="306831" y="16382"/>
                </a:lnTo>
                <a:lnTo>
                  <a:pt x="311276" y="19049"/>
                </a:lnTo>
                <a:lnTo>
                  <a:pt x="373434" y="55308"/>
                </a:lnTo>
                <a:lnTo>
                  <a:pt x="387476" y="47116"/>
                </a:lnTo>
                <a:lnTo>
                  <a:pt x="392302" y="47116"/>
                </a:lnTo>
                <a:lnTo>
                  <a:pt x="392302" y="45719"/>
                </a:lnTo>
                <a:lnTo>
                  <a:pt x="394867" y="45719"/>
                </a:lnTo>
                <a:lnTo>
                  <a:pt x="316356" y="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9" name="object 109"/>
          <p:cNvSpPr txBox="1"/>
          <p:nvPr/>
        </p:nvSpPr>
        <p:spPr>
          <a:xfrm>
            <a:off x="6297929" y="3828085"/>
            <a:ext cx="1453515" cy="3795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7E7E7E"/>
                </a:solidFill>
                <a:latin typeface="Arial"/>
                <a:cs typeface="Arial"/>
              </a:rPr>
              <a:t>Единый </a:t>
            </a:r>
            <a:r>
              <a:rPr sz="900" dirty="0">
                <a:solidFill>
                  <a:srgbClr val="7E7E7E"/>
                </a:solidFill>
                <a:latin typeface="Arial"/>
                <a:cs typeface="Arial"/>
              </a:rPr>
              <a:t>казначейский</a:t>
            </a:r>
            <a:r>
              <a:rPr sz="900" spc="-6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7E7E7E"/>
                </a:solidFill>
                <a:latin typeface="Arial"/>
                <a:cs typeface="Arial"/>
              </a:rPr>
              <a:t>счет</a:t>
            </a:r>
            <a:endParaRPr sz="9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sz="900" spc="-5" dirty="0">
                <a:solidFill>
                  <a:srgbClr val="7E7E7E"/>
                </a:solidFill>
                <a:latin typeface="Arial"/>
                <a:cs typeface="Arial"/>
              </a:rPr>
              <a:t>БИК </a:t>
            </a:r>
            <a:r>
              <a:rPr sz="900" spc="-10" dirty="0">
                <a:solidFill>
                  <a:srgbClr val="7E7E7E"/>
                </a:solidFill>
                <a:latin typeface="Arial"/>
                <a:cs typeface="Arial"/>
              </a:rPr>
              <a:t>ТОФК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4875786" y="3923197"/>
            <a:ext cx="110743" cy="2218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1" name="object 111"/>
          <p:cNvSpPr txBox="1"/>
          <p:nvPr/>
        </p:nvSpPr>
        <p:spPr>
          <a:xfrm>
            <a:off x="512471" y="3532759"/>
            <a:ext cx="1675764" cy="7950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7E7E7E"/>
                </a:solidFill>
                <a:latin typeface="Arial"/>
                <a:cs typeface="Arial"/>
              </a:rPr>
              <a:t>Казначейский</a:t>
            </a:r>
            <a:r>
              <a:rPr sz="900" spc="-5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7E7E7E"/>
                </a:solidFill>
                <a:latin typeface="Arial"/>
                <a:cs typeface="Arial"/>
              </a:rPr>
              <a:t>счет</a:t>
            </a:r>
            <a:endParaRPr sz="900" dirty="0">
              <a:latin typeface="Arial"/>
              <a:cs typeface="Arial"/>
            </a:endParaRPr>
          </a:p>
          <a:p>
            <a:pPr marR="6350" algn="r">
              <a:lnSpc>
                <a:spcPct val="100000"/>
              </a:lnSpc>
              <a:spcBef>
                <a:spcPts val="695"/>
              </a:spcBef>
            </a:pPr>
            <a:r>
              <a:rPr sz="900" spc="-5" dirty="0">
                <a:solidFill>
                  <a:srgbClr val="7E7E7E"/>
                </a:solidFill>
                <a:latin typeface="Arial"/>
                <a:cs typeface="Arial"/>
              </a:rPr>
              <a:t>Наименование</a:t>
            </a:r>
            <a:r>
              <a:rPr sz="900" spc="-2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900" spc="-5" dirty="0">
                <a:solidFill>
                  <a:srgbClr val="7E7E7E"/>
                </a:solidFill>
                <a:latin typeface="Arial"/>
                <a:cs typeface="Arial"/>
              </a:rPr>
              <a:t>подразделения</a:t>
            </a:r>
            <a:endParaRPr sz="900" dirty="0">
              <a:latin typeface="Arial"/>
              <a:cs typeface="Arial"/>
            </a:endParaRPr>
          </a:p>
          <a:p>
            <a:pPr marL="443865" marR="5080" indent="394970" algn="r">
              <a:lnSpc>
                <a:spcPct val="100000"/>
              </a:lnSpc>
            </a:pPr>
            <a:r>
              <a:rPr sz="900" spc="-5" dirty="0">
                <a:solidFill>
                  <a:srgbClr val="7E7E7E"/>
                </a:solidFill>
                <a:latin typeface="Arial"/>
                <a:cs typeface="Arial"/>
              </a:rPr>
              <a:t>Банка</a:t>
            </a:r>
            <a:r>
              <a:rPr sz="900" spc="-4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7E7E7E"/>
                </a:solidFill>
                <a:latin typeface="Arial"/>
                <a:cs typeface="Arial"/>
              </a:rPr>
              <a:t>России</a:t>
            </a:r>
            <a:r>
              <a:rPr sz="900" spc="-5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7E7E7E"/>
                </a:solidFill>
                <a:latin typeface="Arial"/>
                <a:cs typeface="Arial"/>
              </a:rPr>
              <a:t>//  </a:t>
            </a:r>
            <a:r>
              <a:rPr sz="900" spc="-5" dirty="0">
                <a:solidFill>
                  <a:srgbClr val="7E7E7E"/>
                </a:solidFill>
                <a:latin typeface="Arial"/>
                <a:cs typeface="Arial"/>
              </a:rPr>
              <a:t>наименование</a:t>
            </a:r>
            <a:r>
              <a:rPr sz="900" spc="-4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7E7E7E"/>
                </a:solidFill>
                <a:latin typeface="Arial"/>
                <a:cs typeface="Arial"/>
              </a:rPr>
              <a:t>и</a:t>
            </a:r>
            <a:r>
              <a:rPr sz="900" spc="-3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7E7E7E"/>
                </a:solidFill>
                <a:latin typeface="Arial"/>
                <a:cs typeface="Arial"/>
              </a:rPr>
              <a:t>место  </a:t>
            </a:r>
            <a:r>
              <a:rPr sz="900" spc="-5" dirty="0">
                <a:solidFill>
                  <a:srgbClr val="7E7E7E"/>
                </a:solidFill>
                <a:latin typeface="Arial"/>
                <a:cs typeface="Arial"/>
              </a:rPr>
              <a:t>нахождения</a:t>
            </a:r>
            <a:r>
              <a:rPr sz="900" spc="-5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7E7E7E"/>
                </a:solidFill>
                <a:latin typeface="Arial"/>
                <a:cs typeface="Arial"/>
              </a:rPr>
              <a:t>ТОФК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2269617" y="3855975"/>
            <a:ext cx="411480" cy="111125"/>
          </a:xfrm>
          <a:custGeom>
            <a:avLst/>
            <a:gdLst/>
            <a:ahLst/>
            <a:cxnLst/>
            <a:rect l="l" t="t" r="r" b="b"/>
            <a:pathLst>
              <a:path w="411480" h="111125">
                <a:moveTo>
                  <a:pt x="373379" y="55327"/>
                </a:moveTo>
                <a:lnTo>
                  <a:pt x="311276" y="91554"/>
                </a:lnTo>
                <a:lnTo>
                  <a:pt x="306831" y="94195"/>
                </a:lnTo>
                <a:lnTo>
                  <a:pt x="305307" y="100037"/>
                </a:lnTo>
                <a:lnTo>
                  <a:pt x="307847" y="104571"/>
                </a:lnTo>
                <a:lnTo>
                  <a:pt x="310514" y="109118"/>
                </a:lnTo>
                <a:lnTo>
                  <a:pt x="316356" y="110655"/>
                </a:lnTo>
                <a:lnTo>
                  <a:pt x="394895" y="64846"/>
                </a:lnTo>
                <a:lnTo>
                  <a:pt x="392302" y="64846"/>
                </a:lnTo>
                <a:lnTo>
                  <a:pt x="392302" y="63550"/>
                </a:lnTo>
                <a:lnTo>
                  <a:pt x="387476" y="63550"/>
                </a:lnTo>
                <a:lnTo>
                  <a:pt x="373379" y="55327"/>
                </a:lnTo>
                <a:close/>
              </a:path>
              <a:path w="411480" h="111125">
                <a:moveTo>
                  <a:pt x="357039" y="45796"/>
                </a:moveTo>
                <a:lnTo>
                  <a:pt x="0" y="45796"/>
                </a:lnTo>
                <a:lnTo>
                  <a:pt x="0" y="64846"/>
                </a:lnTo>
                <a:lnTo>
                  <a:pt x="357062" y="64846"/>
                </a:lnTo>
                <a:lnTo>
                  <a:pt x="373379" y="55327"/>
                </a:lnTo>
                <a:lnTo>
                  <a:pt x="357039" y="45796"/>
                </a:lnTo>
                <a:close/>
              </a:path>
              <a:path w="411480" h="111125">
                <a:moveTo>
                  <a:pt x="394891" y="45796"/>
                </a:moveTo>
                <a:lnTo>
                  <a:pt x="392302" y="45796"/>
                </a:lnTo>
                <a:lnTo>
                  <a:pt x="392302" y="64846"/>
                </a:lnTo>
                <a:lnTo>
                  <a:pt x="394895" y="64846"/>
                </a:lnTo>
                <a:lnTo>
                  <a:pt x="411225" y="55321"/>
                </a:lnTo>
                <a:lnTo>
                  <a:pt x="394891" y="45796"/>
                </a:lnTo>
                <a:close/>
              </a:path>
              <a:path w="411480" h="111125">
                <a:moveTo>
                  <a:pt x="387476" y="47104"/>
                </a:moveTo>
                <a:lnTo>
                  <a:pt x="373379" y="55327"/>
                </a:lnTo>
                <a:lnTo>
                  <a:pt x="387476" y="63550"/>
                </a:lnTo>
                <a:lnTo>
                  <a:pt x="387476" y="47104"/>
                </a:lnTo>
                <a:close/>
              </a:path>
              <a:path w="411480" h="111125">
                <a:moveTo>
                  <a:pt x="392302" y="47104"/>
                </a:moveTo>
                <a:lnTo>
                  <a:pt x="387476" y="47104"/>
                </a:lnTo>
                <a:lnTo>
                  <a:pt x="387476" y="63550"/>
                </a:lnTo>
                <a:lnTo>
                  <a:pt x="392302" y="63550"/>
                </a:lnTo>
                <a:lnTo>
                  <a:pt x="392302" y="47104"/>
                </a:lnTo>
                <a:close/>
              </a:path>
              <a:path w="411480" h="111125">
                <a:moveTo>
                  <a:pt x="316356" y="0"/>
                </a:moveTo>
                <a:lnTo>
                  <a:pt x="310514" y="1523"/>
                </a:lnTo>
                <a:lnTo>
                  <a:pt x="307847" y="6095"/>
                </a:lnTo>
                <a:lnTo>
                  <a:pt x="305307" y="10667"/>
                </a:lnTo>
                <a:lnTo>
                  <a:pt x="306831" y="16509"/>
                </a:lnTo>
                <a:lnTo>
                  <a:pt x="373390" y="55321"/>
                </a:lnTo>
                <a:lnTo>
                  <a:pt x="387476" y="47104"/>
                </a:lnTo>
                <a:lnTo>
                  <a:pt x="392302" y="47104"/>
                </a:lnTo>
                <a:lnTo>
                  <a:pt x="392302" y="45796"/>
                </a:lnTo>
                <a:lnTo>
                  <a:pt x="394891" y="45796"/>
                </a:lnTo>
                <a:lnTo>
                  <a:pt x="316356" y="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3" name="object 113"/>
          <p:cNvSpPr txBox="1">
            <a:spLocks noGrp="1"/>
          </p:cNvSpPr>
          <p:nvPr>
            <p:ph type="sldNum" sz="quarter" idx="7"/>
          </p:nvPr>
        </p:nvSpPr>
        <p:spPr>
          <a:xfrm>
            <a:off x="8674608" y="4853127"/>
            <a:ext cx="43624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13</a:t>
            </a:fld>
            <a:r>
              <a:rPr dirty="0" smtClean="0"/>
              <a:t>/</a:t>
            </a:r>
            <a:r>
              <a:rPr lang="ru-RU" dirty="0" smtClean="0"/>
              <a:t>23</a:t>
            </a:r>
            <a:endParaRPr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258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xfrm>
            <a:off x="8674608" y="4853127"/>
            <a:ext cx="43624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14</a:t>
            </a:fld>
            <a:r>
              <a:rPr dirty="0" smtClean="0"/>
              <a:t>/</a:t>
            </a:r>
            <a:r>
              <a:rPr lang="ru-RU" spc="-5" dirty="0" smtClean="0"/>
              <a:t>23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70781" y="117728"/>
            <a:ext cx="5093971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58318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solidFill>
                  <a:srgbClr val="11437E"/>
                </a:solidFill>
                <a:latin typeface="Arial"/>
                <a:cs typeface="Arial"/>
              </a:rPr>
              <a:t>Указание </a:t>
            </a:r>
            <a:r>
              <a:rPr sz="1400" b="1" dirty="0">
                <a:solidFill>
                  <a:srgbClr val="11437E"/>
                </a:solidFill>
                <a:latin typeface="Arial"/>
                <a:cs typeface="Arial"/>
              </a:rPr>
              <a:t>новых</a:t>
            </a:r>
            <a:r>
              <a:rPr sz="1400" b="1" spc="-90" dirty="0">
                <a:solidFill>
                  <a:srgbClr val="11437E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11437E"/>
                </a:solidFill>
                <a:latin typeface="Arial"/>
                <a:cs typeface="Arial"/>
              </a:rPr>
              <a:t>реквизитов  </a:t>
            </a:r>
            <a:r>
              <a:rPr sz="1400" b="1" dirty="0">
                <a:solidFill>
                  <a:srgbClr val="11437E"/>
                </a:solidFill>
                <a:latin typeface="Arial"/>
                <a:cs typeface="Arial"/>
              </a:rPr>
              <a:t>в </a:t>
            </a:r>
            <a:r>
              <a:rPr sz="1400" b="1" spc="-15" dirty="0">
                <a:solidFill>
                  <a:srgbClr val="11437E"/>
                </a:solidFill>
                <a:latin typeface="Arial"/>
                <a:cs typeface="Arial"/>
              </a:rPr>
              <a:t>государственных </a:t>
            </a:r>
            <a:r>
              <a:rPr sz="1400" b="1" spc="-10" dirty="0">
                <a:solidFill>
                  <a:srgbClr val="11437E"/>
                </a:solidFill>
                <a:latin typeface="Arial"/>
                <a:cs typeface="Arial"/>
              </a:rPr>
              <a:t>контрактах, договорах</a:t>
            </a:r>
            <a:r>
              <a:rPr sz="1400" b="1" spc="90" dirty="0">
                <a:solidFill>
                  <a:srgbClr val="11437E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1437E"/>
                </a:solidFill>
                <a:latin typeface="Arial"/>
                <a:cs typeface="Arial"/>
              </a:rPr>
              <a:t>(соглашениях)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44420" y="800228"/>
            <a:ext cx="1901189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C00000"/>
                </a:solidFill>
                <a:latin typeface="Arial"/>
                <a:cs typeface="Arial"/>
              </a:rPr>
              <a:t>БИК</a:t>
            </a:r>
            <a:endParaRPr sz="1600" dirty="0">
              <a:latin typeface="Arial"/>
              <a:cs typeface="Arial"/>
            </a:endParaRPr>
          </a:p>
          <a:p>
            <a:pPr marL="88900" algn="r">
              <a:lnSpc>
                <a:spcPct val="100000"/>
              </a:lnSpc>
            </a:pPr>
            <a:r>
              <a:rPr lang="ru-RU" sz="1600" spc="-10" dirty="0" smtClean="0">
                <a:latin typeface="Arial"/>
                <a:cs typeface="Arial"/>
              </a:rPr>
              <a:t>УФК по Ростовской области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4402" y="1775840"/>
            <a:ext cx="3630929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715" algn="r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C00000"/>
                </a:solidFill>
                <a:latin typeface="Arial"/>
                <a:cs typeface="Arial"/>
              </a:rPr>
              <a:t>Единый </a:t>
            </a:r>
            <a:r>
              <a:rPr sz="1600" spc="-10" dirty="0">
                <a:solidFill>
                  <a:srgbClr val="C00000"/>
                </a:solidFill>
                <a:latin typeface="Arial"/>
                <a:cs typeface="Arial"/>
              </a:rPr>
              <a:t>казначейский </a:t>
            </a:r>
            <a:r>
              <a:rPr sz="1600" spc="-50" dirty="0">
                <a:solidFill>
                  <a:srgbClr val="C00000"/>
                </a:solidFill>
                <a:latin typeface="Arial"/>
                <a:cs typeface="Arial"/>
              </a:rPr>
              <a:t>счет</a:t>
            </a:r>
            <a:r>
              <a:rPr sz="1600" spc="-50" dirty="0">
                <a:latin typeface="Arial"/>
                <a:cs typeface="Arial"/>
              </a:rPr>
              <a:t>,</a:t>
            </a:r>
            <a:r>
              <a:rPr sz="1600" spc="90" dirty="0">
                <a:latin typeface="Arial"/>
                <a:cs typeface="Arial"/>
              </a:rPr>
              <a:t> </a:t>
            </a:r>
            <a:r>
              <a:rPr sz="1600" spc="-10" dirty="0" smtClean="0">
                <a:latin typeface="Arial"/>
                <a:cs typeface="Arial"/>
              </a:rPr>
              <a:t>открытый</a:t>
            </a:r>
            <a:r>
              <a:rPr lang="ru-RU" sz="1600" dirty="0">
                <a:latin typeface="Arial"/>
                <a:cs typeface="Arial"/>
              </a:rPr>
              <a:t> </a:t>
            </a:r>
            <a:r>
              <a:rPr sz="1600" spc="-5" dirty="0" smtClean="0">
                <a:latin typeface="Arial"/>
                <a:cs typeface="Arial"/>
              </a:rPr>
              <a:t>в</a:t>
            </a:r>
            <a:r>
              <a:rPr lang="ru-RU" sz="1600" b="1" spc="-5" dirty="0" smtClean="0">
                <a:latin typeface="Times New Roman"/>
                <a:cs typeface="Times New Roman"/>
              </a:rPr>
              <a:t> </a:t>
            </a:r>
            <a:r>
              <a:rPr lang="ru-RU" sz="1600" b="1" spc="-5" dirty="0">
                <a:latin typeface="Times New Roman"/>
                <a:cs typeface="Times New Roman"/>
              </a:rPr>
              <a:t>Отделение Ростов-на-Дону</a:t>
            </a:r>
            <a:r>
              <a:rPr sz="1600" spc="-5" dirty="0" smtClean="0">
                <a:latin typeface="Arial"/>
                <a:cs typeface="Arial"/>
              </a:rPr>
              <a:t> </a:t>
            </a:r>
            <a:r>
              <a:rPr sz="1600" dirty="0" smtClean="0">
                <a:latin typeface="Arial"/>
                <a:cs typeface="Arial"/>
              </a:rPr>
              <a:t>Банка</a:t>
            </a:r>
            <a:endParaRPr sz="1600" dirty="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</a:pPr>
            <a:r>
              <a:rPr sz="1600" spc="-75" dirty="0">
                <a:latin typeface="Arial"/>
                <a:cs typeface="Arial"/>
              </a:rPr>
              <a:t>Р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spc="-5" dirty="0">
                <a:latin typeface="Arial"/>
                <a:cs typeface="Arial"/>
              </a:rPr>
              <a:t>ссии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8301" y="2751582"/>
            <a:ext cx="2906395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088390" algn="r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C00000"/>
                </a:solidFill>
                <a:latin typeface="Arial"/>
                <a:cs typeface="Arial"/>
              </a:rPr>
              <a:t>Казначейский</a:t>
            </a:r>
            <a:r>
              <a:rPr sz="1600" spc="-4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600" spc="-50" dirty="0">
                <a:solidFill>
                  <a:srgbClr val="C00000"/>
                </a:solidFill>
                <a:latin typeface="Arial"/>
                <a:cs typeface="Arial"/>
              </a:rPr>
              <a:t>счет</a:t>
            </a:r>
            <a:r>
              <a:rPr sz="1600" spc="-50" dirty="0">
                <a:latin typeface="Arial"/>
                <a:cs typeface="Arial"/>
              </a:rPr>
              <a:t>, 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открытый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в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lang="ru-RU" sz="1600" spc="-5" dirty="0" smtClean="0">
                <a:latin typeface="Arial"/>
                <a:cs typeface="Arial"/>
              </a:rPr>
              <a:t>УФК по Ростовской области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21204" y="3727196"/>
            <a:ext cx="1723389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C00000"/>
                </a:solidFill>
                <a:latin typeface="Arial"/>
                <a:cs typeface="Arial"/>
              </a:rPr>
              <a:t>Наи</a:t>
            </a:r>
            <a:r>
              <a:rPr sz="1600" spc="-15" dirty="0">
                <a:solidFill>
                  <a:srgbClr val="C00000"/>
                </a:solidFill>
                <a:latin typeface="Arial"/>
                <a:cs typeface="Arial"/>
              </a:rPr>
              <a:t>м</a:t>
            </a:r>
            <a:r>
              <a:rPr sz="1600" spc="-10" dirty="0">
                <a:solidFill>
                  <a:srgbClr val="C00000"/>
                </a:solidFill>
                <a:latin typeface="Arial"/>
                <a:cs typeface="Arial"/>
              </a:rPr>
              <a:t>ено</a:t>
            </a:r>
            <a:r>
              <a:rPr sz="1600" spc="-20" dirty="0">
                <a:solidFill>
                  <a:srgbClr val="C00000"/>
                </a:solidFill>
                <a:latin typeface="Arial"/>
                <a:cs typeface="Arial"/>
              </a:rPr>
              <a:t>в</a:t>
            </a:r>
            <a:r>
              <a:rPr sz="1600" spc="-10" dirty="0">
                <a:solidFill>
                  <a:srgbClr val="C00000"/>
                </a:solidFill>
                <a:latin typeface="Arial"/>
                <a:cs typeface="Arial"/>
              </a:rPr>
              <a:t>ан</a:t>
            </a:r>
            <a:r>
              <a:rPr sz="1600" spc="-15" dirty="0">
                <a:solidFill>
                  <a:srgbClr val="C00000"/>
                </a:solidFill>
                <a:latin typeface="Arial"/>
                <a:cs typeface="Arial"/>
              </a:rPr>
              <a:t>и</a:t>
            </a:r>
            <a:r>
              <a:rPr sz="1600" spc="-5" dirty="0">
                <a:solidFill>
                  <a:srgbClr val="C00000"/>
                </a:solidFill>
                <a:latin typeface="Arial"/>
                <a:cs typeface="Arial"/>
              </a:rPr>
              <a:t>е</a:t>
            </a:r>
            <a:endParaRPr sz="1600" dirty="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</a:pP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Банка</a:t>
            </a:r>
            <a:r>
              <a:rPr sz="1600" spc="-7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C00000"/>
                </a:solidFill>
                <a:latin typeface="Arial"/>
                <a:cs typeface="Arial"/>
              </a:rPr>
              <a:t>получателя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75303" y="863346"/>
            <a:ext cx="1859915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dirty="0" smtClean="0">
                <a:latin typeface="Times New Roman"/>
                <a:cs typeface="Times New Roman"/>
              </a:rPr>
              <a:t>016015102</a:t>
            </a: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75305" y="1799591"/>
            <a:ext cx="5000625" cy="151644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 smtClean="0">
                <a:latin typeface="Times New Roman"/>
                <a:cs typeface="Times New Roman"/>
              </a:rPr>
              <a:t>40102810</a:t>
            </a:r>
            <a:r>
              <a:rPr lang="ru-RU" sz="3200" b="1" dirty="0" smtClean="0">
                <a:latin typeface="Times New Roman"/>
                <a:cs typeface="Times New Roman"/>
              </a:rPr>
              <a:t>845370000050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lang="ru-RU" sz="3200" b="1" spc="-10" dirty="0" smtClean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0" dirty="0" smtClean="0">
                <a:latin typeface="Times New Roman"/>
                <a:cs typeface="Times New Roman"/>
              </a:rPr>
              <a:t>номер </a:t>
            </a:r>
            <a:r>
              <a:rPr sz="3200" b="1" spc="-20" dirty="0">
                <a:latin typeface="Times New Roman"/>
                <a:cs typeface="Times New Roman"/>
              </a:rPr>
              <a:t>казначейского</a:t>
            </a:r>
            <a:r>
              <a:rPr sz="3200" b="1" spc="-90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счета</a:t>
            </a: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65480" y="4547110"/>
            <a:ext cx="791972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06220" marR="5080" indent="-1494155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Arial"/>
                <a:cs typeface="Arial"/>
              </a:rPr>
              <a:t>Положение Банка России от 06.10.2020 </a:t>
            </a:r>
            <a:r>
              <a:rPr sz="1100" dirty="0">
                <a:latin typeface="Arial"/>
                <a:cs typeface="Arial"/>
              </a:rPr>
              <a:t>№ 735-П «О </a:t>
            </a:r>
            <a:r>
              <a:rPr sz="1100" spc="-5" dirty="0">
                <a:latin typeface="Arial"/>
                <a:cs typeface="Arial"/>
              </a:rPr>
              <a:t>ведении Банком России </a:t>
            </a:r>
            <a:r>
              <a:rPr sz="1100" dirty="0">
                <a:latin typeface="Arial"/>
                <a:cs typeface="Arial"/>
              </a:rPr>
              <a:t>и </a:t>
            </a:r>
            <a:r>
              <a:rPr sz="1100" spc="-5" dirty="0">
                <a:latin typeface="Arial"/>
                <a:cs typeface="Arial"/>
              </a:rPr>
              <a:t>кредитными организациями (филиалами)  банковских </a:t>
            </a:r>
            <a:r>
              <a:rPr sz="1100" dirty="0">
                <a:latin typeface="Arial"/>
                <a:cs typeface="Arial"/>
              </a:rPr>
              <a:t>счетов </a:t>
            </a:r>
            <a:r>
              <a:rPr sz="1100" spc="-5" dirty="0">
                <a:latin typeface="Arial"/>
                <a:cs typeface="Arial"/>
              </a:rPr>
              <a:t>территориальных органов Федерального</a:t>
            </a:r>
            <a:r>
              <a:rPr sz="1100" spc="-75" dirty="0">
                <a:latin typeface="Arial"/>
                <a:cs typeface="Arial"/>
              </a:rPr>
              <a:t> </a:t>
            </a:r>
            <a:r>
              <a:rPr sz="1100" spc="-5" dirty="0" err="1">
                <a:latin typeface="Arial"/>
                <a:cs typeface="Arial"/>
              </a:rPr>
              <a:t>казначейства</a:t>
            </a:r>
            <a:r>
              <a:rPr sz="1100" spc="-5" dirty="0" smtClean="0">
                <a:latin typeface="Arial"/>
                <a:cs typeface="Arial"/>
              </a:rPr>
              <a:t>»</a:t>
            </a:r>
            <a:r>
              <a:rPr lang="ru-RU" sz="1100" spc="-5" dirty="0" smtClean="0">
                <a:latin typeface="Arial"/>
                <a:cs typeface="Arial"/>
              </a:rPr>
              <a:t> с 01.01.2021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085083" y="3732682"/>
            <a:ext cx="449326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 smtClean="0">
                <a:latin typeface="Times New Roman"/>
                <a:cs typeface="Times New Roman"/>
              </a:rPr>
              <a:t>Отделение Ростов-на-Дону </a:t>
            </a:r>
            <a:r>
              <a:rPr sz="1600" b="1" spc="-5" dirty="0" smtClean="0">
                <a:latin typeface="Times New Roman"/>
                <a:cs typeface="Times New Roman"/>
              </a:rPr>
              <a:t>Банк</a:t>
            </a:r>
            <a:r>
              <a:rPr lang="ru-RU" sz="1600" b="1" spc="-5" dirty="0" smtClean="0">
                <a:latin typeface="Times New Roman"/>
                <a:cs typeface="Times New Roman"/>
              </a:rPr>
              <a:t>а</a:t>
            </a:r>
            <a:r>
              <a:rPr sz="1600" b="1" spc="35" dirty="0" smtClean="0">
                <a:latin typeface="Times New Roman"/>
                <a:cs typeface="Times New Roman"/>
              </a:rPr>
              <a:t> </a:t>
            </a:r>
            <a:r>
              <a:rPr sz="1600" b="1" spc="-5" dirty="0">
                <a:latin typeface="Times New Roman"/>
                <a:cs typeface="Times New Roman"/>
              </a:rPr>
              <a:t>России//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УФК по Ростовской области г. Ростов-на-Дону</a:t>
            </a:r>
            <a:endParaRPr sz="1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00008" y="4833924"/>
            <a:ext cx="4108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 smtClean="0">
                <a:solidFill>
                  <a:srgbClr val="11437E"/>
                </a:solidFill>
                <a:latin typeface="Arial"/>
                <a:cs typeface="Arial"/>
              </a:rPr>
              <a:t>11</a:t>
            </a:r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spc="-5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3216" y="63411"/>
            <a:ext cx="1402461" cy="5489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0" y="699516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19401" y="132211"/>
            <a:ext cx="6244080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dirty="0">
                <a:solidFill>
                  <a:srgbClr val="11437E"/>
                </a:solidFill>
                <a:latin typeface="Arial"/>
                <a:cs typeface="Arial"/>
              </a:rPr>
              <a:t>Основные </a:t>
            </a:r>
            <a:r>
              <a:rPr sz="1600" b="1" spc="-15" dirty="0">
                <a:solidFill>
                  <a:srgbClr val="11437E"/>
                </a:solidFill>
                <a:latin typeface="Arial"/>
                <a:cs typeface="Arial"/>
              </a:rPr>
              <a:t>задачи </a:t>
            </a:r>
            <a:r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для </a:t>
            </a:r>
            <a:r>
              <a:rPr sz="1600" b="1" spc="-10" dirty="0">
                <a:solidFill>
                  <a:srgbClr val="11437E"/>
                </a:solidFill>
                <a:latin typeface="Arial"/>
                <a:cs typeface="Arial"/>
              </a:rPr>
              <a:t>участников </a:t>
            </a:r>
            <a:r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казначейских</a:t>
            </a:r>
            <a:r>
              <a:rPr sz="1600" b="1" spc="5" dirty="0">
                <a:solidFill>
                  <a:srgbClr val="11437E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11437E"/>
                </a:solidFill>
                <a:latin typeface="Arial"/>
                <a:cs typeface="Arial"/>
              </a:rPr>
              <a:t>платежей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5181" y="897590"/>
            <a:ext cx="8534400" cy="3936334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algn="just">
              <a:spcAft>
                <a:spcPts val="0"/>
              </a:spcAft>
              <a:buAutoNum type="arabicPeriod"/>
            </a:pPr>
            <a:r>
              <a:rPr lang="ru-RU" sz="1700" b="1" dirty="0" smtClean="0">
                <a:latin typeface="Times New Roman"/>
                <a:ea typeface="Calibri"/>
                <a:cs typeface="Times New Roman"/>
              </a:rPr>
              <a:t> Администраторам </a:t>
            </a:r>
            <a:r>
              <a:rPr lang="ru-RU" sz="1700" b="1" dirty="0">
                <a:latin typeface="Times New Roman"/>
                <a:ea typeface="Calibri"/>
                <a:cs typeface="Times New Roman"/>
              </a:rPr>
              <a:t>доходов бюджета, а также участникам ГИС ГМП  </a:t>
            </a:r>
            <a:r>
              <a:rPr lang="ru-RU" sz="1700" dirty="0">
                <a:latin typeface="Times New Roman"/>
                <a:ea typeface="Calibri"/>
                <a:cs typeface="Times New Roman"/>
              </a:rPr>
              <a:t>необходимо провести работу </a:t>
            </a:r>
            <a:r>
              <a:rPr lang="ru-RU" sz="1700" b="1" dirty="0" smtClean="0">
                <a:latin typeface="Times New Roman"/>
                <a:ea typeface="Calibri"/>
                <a:cs typeface="Times New Roman"/>
              </a:rPr>
              <a:t>по актуализации </a:t>
            </a:r>
            <a:r>
              <a:rPr lang="ru-RU" sz="1700" b="1" dirty="0">
                <a:latin typeface="Times New Roman"/>
                <a:ea typeface="Calibri"/>
                <a:cs typeface="Times New Roman"/>
              </a:rPr>
              <a:t>с 01.01.2021 реквизитов</a:t>
            </a:r>
            <a:r>
              <a:rPr lang="ru-RU" sz="1700" dirty="0">
                <a:latin typeface="Times New Roman"/>
                <a:ea typeface="Calibri"/>
                <a:cs typeface="Times New Roman"/>
              </a:rPr>
              <a:t>, необходимых для осуществления перевода денежных средств, на своих информационных ресурсах, в информационных системах, а также информации в ГИС ГМП и проведения разъяснительной работы с плательщиками в части заполнения распоряжений о переводе денежных </a:t>
            </a:r>
            <a:r>
              <a:rPr lang="ru-RU" sz="1700" dirty="0" smtClean="0">
                <a:latin typeface="Times New Roman"/>
                <a:ea typeface="Calibri"/>
                <a:cs typeface="Times New Roman"/>
              </a:rPr>
              <a:t>средств.</a:t>
            </a:r>
          </a:p>
          <a:p>
            <a:pPr algn="just">
              <a:spcAft>
                <a:spcPts val="0"/>
              </a:spcAft>
              <a:buAutoNum type="arabicPeriod"/>
            </a:pPr>
            <a:r>
              <a:rPr lang="ru-RU" sz="17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spc="-1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</a:t>
            </a:r>
            <a:r>
              <a:rPr sz="17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актуализацию </a:t>
            </a:r>
            <a:r>
              <a:rPr sz="17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01.01.2021 </a:t>
            </a:r>
            <a:r>
              <a:rPr sz="17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справочников, </a:t>
            </a:r>
            <a:r>
              <a:rPr sz="17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содержащих информацию о  реквизитах </a:t>
            </a:r>
            <a:r>
              <a:rPr sz="17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счетов </a:t>
            </a:r>
            <a:r>
              <a:rPr sz="17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sz="17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БИК </a:t>
            </a:r>
            <a:r>
              <a:rPr sz="17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ТОФК, </a:t>
            </a:r>
            <a:r>
              <a:rPr sz="17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казначейский </a:t>
            </a:r>
            <a:r>
              <a:rPr sz="1700" b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счет, </a:t>
            </a:r>
            <a:r>
              <a:rPr sz="17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казначейский </a:t>
            </a:r>
            <a:r>
              <a:rPr sz="1700" b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счет,  </a:t>
            </a:r>
            <a:r>
              <a:rPr sz="17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</a:t>
            </a:r>
            <a:r>
              <a:rPr sz="1700" b="1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b="1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банка</a:t>
            </a:r>
            <a:r>
              <a:rPr sz="17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700" spc="-5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buAutoNum type="arabicPeriod"/>
            </a:pPr>
            <a:r>
              <a:rPr lang="ru-RU" sz="17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Предусмотреть</a:t>
            </a:r>
            <a:r>
              <a:rPr sz="1700" spc="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процедуру</a:t>
            </a:r>
            <a:r>
              <a:rPr sz="17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</a:t>
            </a:r>
            <a:r>
              <a:rPr sz="17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7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u="sng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заключаемых</a:t>
            </a:r>
            <a:r>
              <a:rPr sz="17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7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sz="1700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sz="17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b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контрактах,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700" b="1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соглашениях </a:t>
            </a:r>
            <a:r>
              <a:rPr sz="17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sz="1700" b="1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договорах</a:t>
            </a:r>
            <a:r>
              <a:rPr sz="17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7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внести изменения в </a:t>
            </a:r>
            <a:r>
              <a:rPr lang="ru-RU" sz="1700" u="sng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заключенные</a:t>
            </a:r>
            <a:r>
              <a:rPr lang="ru-RU" sz="17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контракты соглашения (договоры</a:t>
            </a:r>
            <a:r>
              <a:rPr lang="ru-RU" sz="17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7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 сроком исполнения, переходящим на следующий </a:t>
            </a:r>
            <a:r>
              <a:rPr lang="ru-RU" sz="17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год, реквизитов, если контрагентами являются участники системы казначейских платежей. </a:t>
            </a:r>
          </a:p>
          <a:p>
            <a:pPr algn="just">
              <a:spcAft>
                <a:spcPts val="0"/>
              </a:spcAft>
              <a:buAutoNum type="arabicPeriod"/>
            </a:pPr>
            <a:r>
              <a:rPr lang="ru-RU" sz="17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Обеспечить </a:t>
            </a:r>
            <a:r>
              <a:rPr lang="ru-RU" sz="17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</a:t>
            </a:r>
            <a:r>
              <a:rPr lang="ru-RU" sz="17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плательщиков </a:t>
            </a:r>
            <a:r>
              <a:rPr lang="ru-RU" sz="17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порядке </a:t>
            </a:r>
            <a:r>
              <a:rPr lang="ru-RU" sz="17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заполнения </a:t>
            </a:r>
            <a:r>
              <a:rPr lang="ru-RU" sz="17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700" spc="1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01.01.2021 распоряжений о переводе денежных средств</a:t>
            </a:r>
            <a:r>
              <a:rPr lang="ru-RU" sz="17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sz="17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323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646" y="36759"/>
            <a:ext cx="8982709" cy="381514"/>
          </a:xfrm>
          <a:prstGeom prst="rect">
            <a:avLst/>
          </a:prstGeom>
        </p:spPr>
        <p:txBody>
          <a:bodyPr vert="horz" wrap="square" lIns="0" tIns="133984" rIns="0" bIns="0" rtlCol="0">
            <a:spAutoFit/>
          </a:bodyPr>
          <a:lstStyle/>
          <a:p>
            <a:pPr marL="4170679" algn="r">
              <a:lnSpc>
                <a:spcPct val="100000"/>
              </a:lnSpc>
              <a:spcBef>
                <a:spcPts val="95"/>
              </a:spcBef>
            </a:pPr>
            <a:r>
              <a:rPr spc="-15" dirty="0">
                <a:latin typeface="Arial" panose="020B0604020202020204" pitchFamily="34" charset="0"/>
                <a:cs typeface="Arial" panose="020B0604020202020204" pitchFamily="34" charset="0"/>
              </a:rPr>
              <a:t>Информация </a:t>
            </a:r>
            <a:r>
              <a:rPr spc="-5" dirty="0"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spc="-15" dirty="0">
                <a:latin typeface="Arial" panose="020B0604020202020204" pitchFamily="34" charset="0"/>
                <a:cs typeface="Arial" panose="020B0604020202020204" pitchFamily="34" charset="0"/>
              </a:rPr>
              <a:t>системе </a:t>
            </a:r>
            <a:r>
              <a:rPr spc="-5" dirty="0" smtClean="0">
                <a:latin typeface="Arial" panose="020B0604020202020204" pitchFamily="34" charset="0"/>
                <a:cs typeface="Arial" panose="020B0604020202020204" pitchFamily="34" charset="0"/>
              </a:rPr>
              <a:t>казначейских</a:t>
            </a:r>
            <a:r>
              <a:rPr lang="ru-RU" spc="9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платежей</a:t>
            </a:r>
            <a:endParaRPr spc="-1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87385" y="4853127"/>
            <a:ext cx="32321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16</a:t>
            </a:fld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1794" y="653909"/>
            <a:ext cx="6289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sng" dirty="0" smtClean="0">
                <a:latin typeface="Times New Roman" pitchFamily="18" charset="0"/>
                <a:cs typeface="Times New Roman" pitchFamily="18" charset="0"/>
              </a:rPr>
              <a:t>https://rostov.roskazna.gov.ru/dokumenty/sistema-kaznacheyskikh-platezhey/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30908"/>
            <a:ext cx="8406385" cy="4165875"/>
          </a:xfrm>
          <a:prstGeom prst="rect">
            <a:avLst/>
          </a:prstGeom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990600" y="2495550"/>
            <a:ext cx="2209800" cy="685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29000" y="4171950"/>
            <a:ext cx="4953000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67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646" y="36759"/>
            <a:ext cx="8982709" cy="381514"/>
          </a:xfrm>
          <a:prstGeom prst="rect">
            <a:avLst/>
          </a:prstGeom>
        </p:spPr>
        <p:txBody>
          <a:bodyPr vert="horz" wrap="square" lIns="0" tIns="133984" rIns="0" bIns="0" rtlCol="0">
            <a:spAutoFit/>
          </a:bodyPr>
          <a:lstStyle/>
          <a:p>
            <a:pPr marL="4170679" algn="r">
              <a:lnSpc>
                <a:spcPct val="100000"/>
              </a:lnSpc>
              <a:spcBef>
                <a:spcPts val="95"/>
              </a:spcBef>
            </a:pPr>
            <a:r>
              <a:rPr spc="-15" dirty="0">
                <a:latin typeface="Arial" panose="020B0604020202020204" pitchFamily="34" charset="0"/>
                <a:cs typeface="Arial" panose="020B0604020202020204" pitchFamily="34" charset="0"/>
              </a:rPr>
              <a:t>Информация </a:t>
            </a:r>
            <a:r>
              <a:rPr spc="-5" dirty="0"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spc="-15" dirty="0">
                <a:latin typeface="Arial" panose="020B0604020202020204" pitchFamily="34" charset="0"/>
                <a:cs typeface="Arial" panose="020B0604020202020204" pitchFamily="34" charset="0"/>
              </a:rPr>
              <a:t>системе </a:t>
            </a:r>
            <a:r>
              <a:rPr spc="-5" dirty="0" smtClean="0">
                <a:latin typeface="Arial" panose="020B0604020202020204" pitchFamily="34" charset="0"/>
                <a:cs typeface="Arial" panose="020B0604020202020204" pitchFamily="34" charset="0"/>
              </a:rPr>
              <a:t>казначейских</a:t>
            </a:r>
            <a:r>
              <a:rPr lang="ru-RU" spc="9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платежей</a:t>
            </a:r>
            <a:endParaRPr spc="-1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87385" y="4853127"/>
            <a:ext cx="32321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17</a:t>
            </a:fld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47753"/>
            <a:ext cx="7315200" cy="4095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43000" y="2266950"/>
            <a:ext cx="2133600" cy="685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952750"/>
            <a:ext cx="457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11794" y="653909"/>
            <a:ext cx="6289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sng" dirty="0" smtClean="0">
                <a:latin typeface="Times New Roman" pitchFamily="18" charset="0"/>
                <a:cs typeface="Times New Roman" pitchFamily="18" charset="0"/>
              </a:rPr>
              <a:t>https://rostov.roskazna.gov.ru/dokumenty/sistema-kaznacheyskikh-platezhey/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33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xfrm>
            <a:off x="8674608" y="4853127"/>
            <a:ext cx="43624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18</a:t>
            </a:fld>
            <a:r>
              <a:rPr dirty="0" smtClean="0"/>
              <a:t>/</a:t>
            </a:r>
            <a:r>
              <a:rPr lang="ru-RU" spc="-5" dirty="0" smtClean="0"/>
              <a:t>23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67001" y="117728"/>
            <a:ext cx="639775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583180" algn="r">
              <a:lnSpc>
                <a:spcPct val="100000"/>
              </a:lnSpc>
              <a:spcBef>
                <a:spcPts val="105"/>
              </a:spcBef>
            </a:pPr>
            <a:r>
              <a:rPr lang="ru-RU" sz="1400" b="1" dirty="0" smtClean="0">
                <a:latin typeface="Arial"/>
                <a:cs typeface="Arial"/>
              </a:rPr>
              <a:t>Порядок отражения реквизитов в распоряжениях о переводе денежных средств с 01.01.2021</a:t>
            </a:r>
            <a:endParaRPr sz="1400" b="1" dirty="0"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81400" y="777832"/>
            <a:ext cx="37082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prstClr val="black"/>
                </a:solidFill>
                <a:latin typeface="Arial"/>
              </a:rPr>
              <a:t>Реквизиты </a:t>
            </a:r>
            <a:r>
              <a:rPr lang="ru-RU" sz="1600" b="1" dirty="0" smtClean="0">
                <a:solidFill>
                  <a:prstClr val="black"/>
                </a:solidFill>
                <a:latin typeface="Arial"/>
              </a:rPr>
              <a:t>плательщика средств :</a:t>
            </a:r>
            <a:endParaRPr lang="ru-RU" sz="1600" b="1" dirty="0">
              <a:solidFill>
                <a:prstClr val="black"/>
              </a:solidFill>
              <a:latin typeface="Arial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465823"/>
              </p:ext>
            </p:extLst>
          </p:nvPr>
        </p:nvGraphicFramePr>
        <p:xfrm>
          <a:off x="1979712" y="1200150"/>
          <a:ext cx="6707088" cy="2667000"/>
        </p:xfrm>
        <a:graphic>
          <a:graphicData uri="http://schemas.openxmlformats.org/drawingml/2006/table">
            <a:tbl>
              <a:tblPr firstRow="1" bandRow="1"/>
              <a:tblGrid>
                <a:gridCol w="18546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386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31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206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8415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/>
                        <a:t>ИНН  </a:t>
                      </a:r>
                      <a:r>
                        <a:rPr lang="ru-RU" sz="1200" dirty="0"/>
                        <a:t> </a:t>
                      </a:r>
                      <a:r>
                        <a:rPr lang="ru-RU" sz="1200" b="1" dirty="0" smtClean="0"/>
                        <a:t>6163049814   </a:t>
                      </a:r>
                      <a:r>
                        <a:rPr lang="ru-RU" sz="900" b="1" dirty="0" smtClean="0"/>
                        <a:t>                     </a:t>
                      </a:r>
                      <a:r>
                        <a:rPr lang="ru-RU" sz="900" b="0" dirty="0" smtClean="0"/>
                        <a:t>(60)</a:t>
                      </a:r>
                      <a:endParaRPr lang="ru-RU" sz="900" b="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/>
                        <a:t>КПП   </a:t>
                      </a:r>
                      <a:r>
                        <a:rPr lang="ru-RU" sz="1200" b="1" dirty="0" smtClean="0"/>
                        <a:t>616601001  </a:t>
                      </a:r>
                      <a:r>
                        <a:rPr lang="ru-RU" sz="900" b="1" dirty="0" smtClean="0"/>
                        <a:t>                          </a:t>
                      </a:r>
                      <a:r>
                        <a:rPr lang="ru-RU" sz="900" b="0" dirty="0" smtClean="0"/>
                        <a:t>(102)</a:t>
                      </a:r>
                      <a:endParaRPr lang="ru-RU" sz="900" b="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200" dirty="0" smtClean="0"/>
                        <a:t>(9) Казначейский счет</a:t>
                      </a:r>
                    </a:p>
                    <a:p>
                      <a:endParaRPr lang="ru-RU" sz="900" dirty="0"/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9404">
                <a:tc grid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400" b="1" dirty="0" smtClean="0">
                          <a:solidFill>
                            <a:srgbClr val="11437F"/>
                          </a:solidFill>
                        </a:rPr>
                        <a:t>министерство финансов Ростовской области (министерство здравоохранения Ростовской области)</a:t>
                      </a:r>
                      <a:endParaRPr lang="ru-RU" sz="1400" b="1" dirty="0">
                        <a:solidFill>
                          <a:srgbClr val="1143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err="1"/>
                        <a:t>Сч</a:t>
                      </a:r>
                      <a:r>
                        <a:rPr lang="ru-RU" sz="900" dirty="0"/>
                        <a:t>. </a:t>
                      </a:r>
                      <a:r>
                        <a:rPr lang="ru-RU" sz="900" dirty="0" smtClean="0"/>
                        <a:t>№  </a:t>
                      </a:r>
                      <a:r>
                        <a:rPr kumimoji="0" lang="ru-RU" sz="900" b="1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( 9)</a:t>
                      </a:r>
                    </a:p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03221643600000005800</a:t>
                      </a:r>
                      <a:endParaRPr kumimoji="0" lang="ru-RU" sz="1400" b="1" i="0" u="none" strike="noStrike" kern="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"/>
                        <a:cs typeface="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6849">
                <a:tc grid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 smtClean="0"/>
                        <a:t>Плательщик (8)</a:t>
                      </a:r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"/>
                        <a:cs typeface="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9702">
                <a:tc rowSpan="2" grid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400" b="1" dirty="0" smtClean="0">
                          <a:solidFill>
                            <a:srgbClr val="11437F"/>
                          </a:solidFill>
                        </a:rPr>
                        <a:t>ОТДЕЛЕНИЕ РОСТОВ-НА-ДОНУ БАНКА РОССИИ//УФК по Ростовской области                 г. Ростов-на-Дону</a:t>
                      </a:r>
                      <a:endParaRPr lang="ru-RU" sz="1400" b="1" dirty="0">
                        <a:solidFill>
                          <a:srgbClr val="1143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 smtClean="0"/>
                        <a:t>БИК (11)</a:t>
                      </a:r>
                    </a:p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016015102</a:t>
                      </a:r>
                      <a:endParaRPr kumimoji="0" lang="ru-RU" sz="1400" b="1" i="0" u="none" strike="noStrike" kern="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"/>
                        <a:cs typeface="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9702">
                <a:tc gridSpan="2"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 err="1"/>
                        <a:t>Сч</a:t>
                      </a:r>
                      <a:r>
                        <a:rPr lang="ru-RU" sz="900" dirty="0"/>
                        <a:t>. </a:t>
                      </a:r>
                      <a:r>
                        <a:rPr lang="ru-RU" sz="900" dirty="0" smtClean="0"/>
                        <a:t>№ (12)</a:t>
                      </a:r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40102810845370000050 </a:t>
                      </a:r>
                      <a:endParaRPr kumimoji="0" lang="ru-RU" sz="1400" b="1" i="0" u="none" strike="noStrike" kern="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"/>
                        <a:cs typeface="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2928">
                <a:tc grid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/>
                        <a:t>Банк </a:t>
                      </a:r>
                      <a:r>
                        <a:rPr lang="ru-RU" sz="900" dirty="0" smtClean="0"/>
                        <a:t>плательщика (10)</a:t>
                      </a:r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-1" y="777832"/>
            <a:ext cx="18724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/>
          </a:p>
          <a:p>
            <a:endParaRPr lang="ru-RU" sz="1200" dirty="0"/>
          </a:p>
          <a:p>
            <a:r>
              <a:rPr lang="ru-RU" sz="1200" dirty="0" smtClean="0"/>
              <a:t>ИНН (60) и КПП (102) организации</a:t>
            </a:r>
          </a:p>
          <a:p>
            <a:endParaRPr lang="ru-RU" sz="1200" dirty="0"/>
          </a:p>
          <a:p>
            <a:r>
              <a:rPr lang="ru-RU" sz="1200" dirty="0" smtClean="0"/>
              <a:t>(8) Владелец 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казначейского счета (участник системы казначейских платежей)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1763688" y="1844248"/>
            <a:ext cx="2175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76200" y="2571749"/>
            <a:ext cx="17941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(10) Наименование </a:t>
            </a:r>
            <a:r>
              <a:rPr lang="ru-RU" sz="1200" dirty="0"/>
              <a:t>подразделения Банка России //</a:t>
            </a:r>
          </a:p>
          <a:p>
            <a:r>
              <a:rPr lang="ru-RU" sz="1200" dirty="0"/>
              <a:t>наименование и место нахождения ТОФК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1763688" y="2952750"/>
            <a:ext cx="2175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4876800" y="4248150"/>
            <a:ext cx="38861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           (11) БИК ТОФК      (12)  Единый казначейский счет</a:t>
            </a:r>
            <a:endParaRPr lang="ru-RU" sz="1200" dirty="0"/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5334000" y="4248150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1763688" y="1387048"/>
            <a:ext cx="2175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V="1">
            <a:off x="7391400" y="3486150"/>
            <a:ext cx="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5791200" y="3079580"/>
            <a:ext cx="838200" cy="1168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7289659" y="138704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7289659" y="1387048"/>
            <a:ext cx="0" cy="2679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304800" y="4019550"/>
            <a:ext cx="4572000" cy="830997"/>
          </a:xfrm>
          <a:prstGeom prst="rect">
            <a:avLst/>
          </a:prstGeom>
          <a:ln w="3175">
            <a:noFill/>
          </a:ln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1F497D"/>
                </a:solidFill>
                <a:ea typeface="Times New Roman"/>
              </a:rPr>
              <a:t>Положение Банка России от 06.10.2020 N 735-П </a:t>
            </a:r>
            <a:r>
              <a:rPr lang="ru-RU" sz="1200" dirty="0">
                <a:solidFill>
                  <a:srgbClr val="1F497D"/>
                </a:solidFill>
                <a:ea typeface="Times New Roman"/>
              </a:rPr>
              <a:t>«О ведении Банком России и кредитными организациями (филиалами) банковских счетов территориальных органов Федерального казначейства» вступает в силу с 01.01.2021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4238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xfrm>
            <a:off x="8674608" y="4853127"/>
            <a:ext cx="43624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19</a:t>
            </a:fld>
            <a:r>
              <a:rPr dirty="0" smtClean="0"/>
              <a:t>/</a:t>
            </a:r>
            <a:r>
              <a:rPr lang="ru-RU" spc="-5" dirty="0" smtClean="0"/>
              <a:t>23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67001" y="117728"/>
            <a:ext cx="639775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583180" algn="r">
              <a:lnSpc>
                <a:spcPct val="100000"/>
              </a:lnSpc>
              <a:spcBef>
                <a:spcPts val="105"/>
              </a:spcBef>
            </a:pPr>
            <a:r>
              <a:rPr lang="ru-RU" sz="1400" b="1" dirty="0" smtClean="0">
                <a:latin typeface="Arial"/>
                <a:cs typeface="Arial"/>
              </a:rPr>
              <a:t>Порядок отражения реквизитов в распоряжениях о переводе денежных средств с 01.01.2021</a:t>
            </a:r>
            <a:endParaRPr sz="1400" b="1" dirty="0"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4037" y="733565"/>
            <a:ext cx="112198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black"/>
                </a:solidFill>
                <a:latin typeface="Arial"/>
              </a:rPr>
              <a:t>Реквизиты </a:t>
            </a:r>
            <a:r>
              <a:rPr lang="ru-RU" sz="1600" b="1" dirty="0" smtClean="0">
                <a:solidFill>
                  <a:prstClr val="black"/>
                </a:solidFill>
                <a:latin typeface="Arial"/>
              </a:rPr>
              <a:t>получателя средств (участника системы казначейских платежей):</a:t>
            </a:r>
            <a:endParaRPr lang="ru-RU" sz="1600" b="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-1" y="777832"/>
            <a:ext cx="1872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/>
          </a:p>
          <a:p>
            <a:endParaRPr lang="ru-RU" sz="1200" dirty="0"/>
          </a:p>
          <a:p>
            <a:endParaRPr lang="ru-RU" sz="1200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1763688" y="1844248"/>
            <a:ext cx="2175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0" y="1387048"/>
            <a:ext cx="18703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(13) Наименование </a:t>
            </a:r>
            <a:r>
              <a:rPr lang="ru-RU" sz="1200" dirty="0"/>
              <a:t>подразделения Банка России //</a:t>
            </a:r>
          </a:p>
          <a:p>
            <a:r>
              <a:rPr lang="ru-RU" sz="1200" dirty="0"/>
              <a:t>наименование и место нахождения </a:t>
            </a:r>
            <a:r>
              <a:rPr lang="ru-RU" sz="1200" dirty="0" smtClean="0"/>
              <a:t>ТОФК</a:t>
            </a:r>
          </a:p>
          <a:p>
            <a:endParaRPr lang="ru-RU" sz="1200" dirty="0" smtClean="0"/>
          </a:p>
          <a:p>
            <a:endParaRPr lang="ru-RU" sz="1200" dirty="0"/>
          </a:p>
          <a:p>
            <a:r>
              <a:rPr lang="ru-RU" sz="1200" dirty="0"/>
              <a:t>ИНН (</a:t>
            </a:r>
            <a:r>
              <a:rPr lang="ru-RU" sz="1200" dirty="0" smtClean="0"/>
              <a:t>61) </a:t>
            </a:r>
            <a:r>
              <a:rPr lang="ru-RU" sz="1200" dirty="0"/>
              <a:t>и КПП (</a:t>
            </a:r>
            <a:r>
              <a:rPr lang="ru-RU" sz="1200" dirty="0" smtClean="0"/>
              <a:t>103) </a:t>
            </a:r>
            <a:r>
              <a:rPr lang="ru-RU" sz="1200" dirty="0"/>
              <a:t>организации</a:t>
            </a:r>
          </a:p>
          <a:p>
            <a:endParaRPr lang="ru-RU" sz="1200" dirty="0"/>
          </a:p>
          <a:p>
            <a:r>
              <a:rPr lang="ru-RU" sz="1200" dirty="0" smtClean="0"/>
              <a:t>(16) </a:t>
            </a:r>
            <a:r>
              <a:rPr lang="ru-RU" sz="1200" dirty="0"/>
              <a:t>Владелец </a:t>
            </a:r>
            <a:br>
              <a:rPr lang="ru-RU" sz="1200" dirty="0"/>
            </a:br>
            <a:r>
              <a:rPr lang="ru-RU" sz="1200" dirty="0"/>
              <a:t>казначейского счета (участник системы казначейских платежей</a:t>
            </a:r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1763688" y="2800350"/>
            <a:ext cx="2175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3200399" y="1100997"/>
            <a:ext cx="58643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            (14) БИК ТОФК            (15)  Единый казначейский счет       (17) казначейский счет</a:t>
            </a:r>
            <a:endParaRPr lang="ru-RU" sz="1200" dirty="0"/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5334000" y="4248150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383101"/>
              </p:ext>
            </p:extLst>
          </p:nvPr>
        </p:nvGraphicFramePr>
        <p:xfrm>
          <a:off x="1979428" y="1512570"/>
          <a:ext cx="6629400" cy="3061406"/>
        </p:xfrm>
        <a:graphic>
          <a:graphicData uri="http://schemas.openxmlformats.org/drawingml/2006/table">
            <a:tbl>
              <a:tblPr firstRow="1" bandRow="1"/>
              <a:tblGrid>
                <a:gridCol w="17816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73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69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034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85423">
                <a:tc rowSpan="2" grid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11437F"/>
                          </a:solidFill>
                          <a:effectLst/>
                          <a:uLnTx/>
                          <a:uFillTx/>
                          <a:latin typeface="Calibri"/>
                        </a:rPr>
                        <a:t>ОТДЕЛЕНИЕ РОСТОВ-НА-ДОНУ БАНКА РОССИИ//УФК по Ростовской области                 г. Ростов-на-Дону</a:t>
                      </a:r>
                      <a:endParaRPr kumimoji="0" lang="ru-RU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1437F"/>
                        </a:solidFill>
                        <a:effectLst/>
                        <a:uLnTx/>
                        <a:uFillTx/>
                        <a:latin typeface="Calibri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 smtClean="0"/>
                        <a:t>БИК (14)</a:t>
                      </a:r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016015102 </a:t>
                      </a:r>
                      <a:endParaRPr kumimoji="0" lang="ru-RU" sz="1400" b="1" i="0" u="none" strike="noStrike" kern="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"/>
                        <a:cs typeface="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5219">
                <a:tc gridSpan="2" vMerge="1">
                  <a:txBody>
                    <a:bodyPr/>
                    <a:lstStyle/>
                    <a:p>
                      <a:endParaRPr lang="ru-RU" sz="9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 err="1"/>
                        <a:t>Сч</a:t>
                      </a:r>
                      <a:r>
                        <a:rPr lang="ru-RU" sz="900" dirty="0"/>
                        <a:t>. </a:t>
                      </a:r>
                      <a:r>
                        <a:rPr lang="ru-RU" sz="900" dirty="0" smtClean="0"/>
                        <a:t>№ (15)</a:t>
                      </a:r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40102810845370000050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"/>
                        <a:cs typeface="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4067">
                <a:tc grid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/>
                        <a:t>Банк </a:t>
                      </a:r>
                      <a:r>
                        <a:rPr lang="ru-RU" sz="900" dirty="0" smtClean="0"/>
                        <a:t>получателя (13)</a:t>
                      </a:r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521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 smtClean="0"/>
                        <a:t>ИНН (61)  </a:t>
                      </a:r>
                      <a:r>
                        <a:rPr lang="ru-RU" sz="1200" b="1" dirty="0" smtClean="0"/>
                        <a:t>6167036020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ru-RU" sz="900" dirty="0" smtClean="0"/>
                        <a:t>КПП (103) </a:t>
                      </a:r>
                      <a:r>
                        <a:rPr lang="ru-RU" sz="1200" b="1" dirty="0" smtClean="0"/>
                        <a:t>616701001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 err="1"/>
                        <a:t>Сч</a:t>
                      </a:r>
                      <a:r>
                        <a:rPr lang="ru-RU" sz="900" dirty="0"/>
                        <a:t>. </a:t>
                      </a:r>
                      <a:r>
                        <a:rPr lang="ru-RU" sz="900" dirty="0" smtClean="0"/>
                        <a:t>№ </a:t>
                      </a:r>
                    </a:p>
                    <a:p>
                      <a:endParaRPr lang="ru-RU" sz="900" dirty="0" smtClean="0"/>
                    </a:p>
                    <a:p>
                      <a:r>
                        <a:rPr lang="ru-RU" sz="900" dirty="0" smtClean="0"/>
                        <a:t>(17)</a:t>
                      </a:r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03232643607010005800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"/>
                        <a:cs typeface="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4606">
                <a:tc grid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400" b="1" dirty="0" smtClean="0">
                          <a:solidFill>
                            <a:srgbClr val="11437F"/>
                          </a:solidFill>
                          <a:latin typeface="Arial"/>
                          <a:ea typeface=""/>
                          <a:cs typeface=""/>
                        </a:rPr>
                        <a:t>Муниципальное казначейство города Ростова-на-Дону (Управление здравоохранения города Ростова-на-Дону </a:t>
                      </a:r>
                      <a:r>
                        <a:rPr lang="ru-RU" sz="1400" b="1" dirty="0" err="1" smtClean="0">
                          <a:solidFill>
                            <a:srgbClr val="11437F"/>
                          </a:solidFill>
                          <a:latin typeface="Arial"/>
                          <a:ea typeface=""/>
                          <a:cs typeface=""/>
                        </a:rPr>
                        <a:t>л.сч</a:t>
                      </a:r>
                      <a:r>
                        <a:rPr lang="ru-RU" sz="1400" b="1" dirty="0" smtClean="0">
                          <a:solidFill>
                            <a:srgbClr val="11437F"/>
                          </a:solidFill>
                          <a:latin typeface="Arial"/>
                          <a:ea typeface=""/>
                          <a:cs typeface=""/>
                        </a:rPr>
                        <a:t>. 05583153970)</a:t>
                      </a:r>
                      <a:endParaRPr lang="ru-RU" sz="1400" b="1" dirty="0">
                        <a:solidFill>
                          <a:srgbClr val="11437F"/>
                        </a:solidFill>
                        <a:latin typeface="Arial"/>
                        <a:ea typeface=""/>
                        <a:cs typeface="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3446">
                <a:tc grid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 smtClean="0"/>
                        <a:t>Получатель</a:t>
                      </a:r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cxnSp>
        <p:nvCxnSpPr>
          <p:cNvPr id="9" name="Прямая со стрелкой 8"/>
          <p:cNvCxnSpPr/>
          <p:nvPr/>
        </p:nvCxnSpPr>
        <p:spPr>
          <a:xfrm>
            <a:off x="1763688" y="3562350"/>
            <a:ext cx="2175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638800" y="1377996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Прямая со стрелкой 7168"/>
          <p:cNvCxnSpPr/>
          <p:nvPr/>
        </p:nvCxnSpPr>
        <p:spPr>
          <a:xfrm>
            <a:off x="7772400" y="1377996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86" name="Прямая со стрелкой 7185"/>
          <p:cNvCxnSpPr/>
          <p:nvPr/>
        </p:nvCxnSpPr>
        <p:spPr>
          <a:xfrm>
            <a:off x="8229600" y="1377996"/>
            <a:ext cx="0" cy="14223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92" name="Прямая со стрелкой 7191"/>
          <p:cNvCxnSpPr/>
          <p:nvPr/>
        </p:nvCxnSpPr>
        <p:spPr>
          <a:xfrm>
            <a:off x="7162800" y="1239496"/>
            <a:ext cx="0" cy="604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99" name="Соединительная линия уступом 7198"/>
          <p:cNvCxnSpPr/>
          <p:nvPr/>
        </p:nvCxnSpPr>
        <p:spPr>
          <a:xfrm>
            <a:off x="4800600" y="1239496"/>
            <a:ext cx="533400" cy="417854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304800" y="4665881"/>
            <a:ext cx="8382000" cy="46166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1F497D"/>
                </a:solidFill>
                <a:ea typeface="Times New Roman"/>
              </a:rPr>
              <a:t>Положение Банка России от 06.10.2020 N 735-П </a:t>
            </a:r>
            <a:r>
              <a:rPr lang="ru-RU" sz="1200" dirty="0">
                <a:solidFill>
                  <a:srgbClr val="1F497D"/>
                </a:solidFill>
                <a:ea typeface="Times New Roman"/>
              </a:rPr>
              <a:t>«О ведении Банком России и кредитными организациями (филиалами) банковских счетов территориальных органов Федерального казначейства» вступает в силу с 01.01.2021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445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4800" y="36759"/>
            <a:ext cx="8839199" cy="627735"/>
          </a:xfrm>
          <a:prstGeom prst="rect">
            <a:avLst/>
          </a:prstGeom>
        </p:spPr>
        <p:txBody>
          <a:bodyPr vert="horz" wrap="square" lIns="0" tIns="133984" rIns="0" bIns="0" rtlCol="0">
            <a:spAutoFit/>
          </a:bodyPr>
          <a:lstStyle/>
          <a:p>
            <a:pPr marL="4170679" algn="ctr">
              <a:lnSpc>
                <a:spcPct val="100000"/>
              </a:lnSpc>
              <a:spcBef>
                <a:spcPts val="95"/>
              </a:spcBef>
            </a:pPr>
            <a:r>
              <a:rPr lang="ru-RU" dirty="0"/>
              <a:t>Нормативное правовая база</a:t>
            </a:r>
            <a:br>
              <a:rPr lang="ru-RU" dirty="0"/>
            </a:br>
            <a:r>
              <a:rPr lang="ru-RU" dirty="0"/>
              <a:t>начало действия документа - </a:t>
            </a:r>
            <a:r>
              <a:rPr lang="ru-RU" dirty="0" smtClean="0"/>
              <a:t>01.01.2021</a:t>
            </a:r>
            <a:endParaRPr spc="-1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87385" y="4853127"/>
            <a:ext cx="32321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2</a:t>
            </a:fld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pic>
        <p:nvPicPr>
          <p:cNvPr id="10" name="Picture 2" descr="C:\Users\2241\Downloads\список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793624"/>
            <a:ext cx="542035" cy="40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90600" y="793624"/>
            <a:ext cx="7958392" cy="424731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Федеральный </a:t>
            </a:r>
            <a:r>
              <a:rPr lang="ru-RU" b="1" dirty="0">
                <a:solidFill>
                  <a:schemeClr val="tx2"/>
                </a:solidFill>
              </a:rPr>
              <a:t>закон от 27 декабря 2019 года № 479-ФЗ </a:t>
            </a:r>
            <a:r>
              <a:rPr lang="ru-RU" dirty="0">
                <a:solidFill>
                  <a:schemeClr val="tx2"/>
                </a:solidFill>
              </a:rPr>
              <a:t>«О внесении изменений в Бюджетный кодекс Российской Федерации в части казначейского обслуживания и системы казначейских платежей»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Приказ </a:t>
            </a:r>
            <a:r>
              <a:rPr lang="ru-RU" b="1" dirty="0">
                <a:solidFill>
                  <a:schemeClr val="tx2"/>
                </a:solidFill>
              </a:rPr>
              <a:t>Казначейства России от 01.04.2020 N 15н </a:t>
            </a:r>
            <a:r>
              <a:rPr lang="ru-RU" dirty="0" smtClean="0">
                <a:solidFill>
                  <a:schemeClr val="tx2"/>
                </a:solidFill>
              </a:rPr>
              <a:t>«О </a:t>
            </a:r>
            <a:r>
              <a:rPr lang="ru-RU" dirty="0">
                <a:solidFill>
                  <a:schemeClr val="tx2"/>
                </a:solidFill>
              </a:rPr>
              <a:t>Порядке открытия казначейских </a:t>
            </a:r>
            <a:r>
              <a:rPr lang="ru-RU" dirty="0" smtClean="0">
                <a:solidFill>
                  <a:schemeClr val="tx2"/>
                </a:solidFill>
              </a:rPr>
              <a:t>счетов»</a:t>
            </a:r>
            <a:endParaRPr lang="ru-RU" dirty="0">
              <a:solidFill>
                <a:schemeClr val="tx2"/>
              </a:solidFill>
            </a:endParaRPr>
          </a:p>
          <a:p>
            <a:r>
              <a:rPr lang="ru-RU" b="1" dirty="0" smtClean="0">
                <a:solidFill>
                  <a:schemeClr val="tx2"/>
                </a:solidFill>
              </a:rPr>
              <a:t>Приказ </a:t>
            </a:r>
            <a:r>
              <a:rPr lang="ru-RU" b="1" dirty="0">
                <a:solidFill>
                  <a:schemeClr val="tx2"/>
                </a:solidFill>
              </a:rPr>
              <a:t>Казначейства России от 14.05.2020 N 21н </a:t>
            </a:r>
            <a:r>
              <a:rPr lang="ru-RU" dirty="0">
                <a:solidFill>
                  <a:schemeClr val="tx2"/>
                </a:solidFill>
              </a:rPr>
              <a:t>"О Порядке казначейского </a:t>
            </a:r>
            <a:r>
              <a:rPr lang="ru-RU" dirty="0" smtClean="0">
                <a:solidFill>
                  <a:schemeClr val="tx2"/>
                </a:solidFill>
              </a:rPr>
              <a:t>обслуживания»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Приказ </a:t>
            </a:r>
            <a:r>
              <a:rPr lang="ru-RU" b="1" dirty="0">
                <a:solidFill>
                  <a:schemeClr val="tx2"/>
                </a:solidFill>
              </a:rPr>
              <a:t>Казначейства России от 13.05.2020 N 20н </a:t>
            </a:r>
            <a:r>
              <a:rPr lang="ru-RU" dirty="0" smtClean="0">
                <a:solidFill>
                  <a:schemeClr val="tx2"/>
                </a:solidFill>
              </a:rPr>
              <a:t>«Об утверждении Правил </a:t>
            </a:r>
            <a:r>
              <a:rPr lang="ru-RU" dirty="0">
                <a:solidFill>
                  <a:schemeClr val="tx2"/>
                </a:solidFill>
              </a:rPr>
              <a:t>организации и функционирования системы казначейских </a:t>
            </a:r>
            <a:r>
              <a:rPr lang="ru-RU" dirty="0" smtClean="0">
                <a:solidFill>
                  <a:schemeClr val="tx2"/>
                </a:solidFill>
              </a:rPr>
              <a:t>платежей»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Положение </a:t>
            </a:r>
            <a:r>
              <a:rPr lang="ru-RU" b="1" dirty="0">
                <a:solidFill>
                  <a:schemeClr val="tx2"/>
                </a:solidFill>
              </a:rPr>
              <a:t>Банка России от 06.10.2020 N 735-П </a:t>
            </a:r>
            <a:r>
              <a:rPr lang="ru-RU" dirty="0" smtClean="0">
                <a:solidFill>
                  <a:schemeClr val="tx2"/>
                </a:solidFill>
              </a:rPr>
              <a:t>«О </a:t>
            </a:r>
            <a:r>
              <a:rPr lang="ru-RU" dirty="0">
                <a:solidFill>
                  <a:schemeClr val="tx2"/>
                </a:solidFill>
              </a:rPr>
              <a:t>ведении Банком России и кредитными организациями (филиалами) банковских счетов территориальных органов Федерального </a:t>
            </a:r>
            <a:r>
              <a:rPr lang="ru-RU" dirty="0" smtClean="0">
                <a:solidFill>
                  <a:schemeClr val="tx2"/>
                </a:solidFill>
              </a:rPr>
              <a:t>казначейства»</a:t>
            </a:r>
            <a:r>
              <a:rPr lang="ru-RU" b="1" dirty="0">
                <a:solidFill>
                  <a:schemeClr val="tx2"/>
                </a:solidFill>
              </a:rPr>
              <a:t> </a:t>
            </a:r>
            <a:endParaRPr lang="ru-RU" b="1" dirty="0" smtClean="0">
              <a:solidFill>
                <a:schemeClr val="tx2"/>
              </a:solidFill>
            </a:endParaRPr>
          </a:p>
          <a:p>
            <a:r>
              <a:rPr lang="ru-RU" b="1" dirty="0" smtClean="0">
                <a:solidFill>
                  <a:schemeClr val="tx2"/>
                </a:solidFill>
              </a:rPr>
              <a:t>Положение </a:t>
            </a:r>
            <a:r>
              <a:rPr lang="ru-RU" b="1" dirty="0">
                <a:solidFill>
                  <a:schemeClr val="tx2"/>
                </a:solidFill>
              </a:rPr>
              <a:t>Минфина России N 63н, Банка России N 717-П от 10.04.2020 </a:t>
            </a:r>
            <a:r>
              <a:rPr lang="ru-RU" dirty="0">
                <a:solidFill>
                  <a:schemeClr val="tx2"/>
                </a:solidFill>
              </a:rPr>
              <a:t>«Об особенностях взаимодействия системы казначейских платежей с платежными системами</a:t>
            </a:r>
            <a:r>
              <a:rPr lang="ru-RU" dirty="0" smtClean="0">
                <a:solidFill>
                  <a:schemeClr val="tx2"/>
                </a:solidFill>
              </a:rPr>
              <a:t>»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49" y="450569"/>
            <a:ext cx="25114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9513" y="1047750"/>
            <a:ext cx="85320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dirty="0"/>
          </a:p>
        </p:txBody>
      </p:sp>
      <p:sp>
        <p:nvSpPr>
          <p:cNvPr id="5" name="object 2"/>
          <p:cNvSpPr txBox="1"/>
          <p:nvPr/>
        </p:nvSpPr>
        <p:spPr>
          <a:xfrm>
            <a:off x="8700008" y="4833924"/>
            <a:ext cx="4108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11437E"/>
                </a:solidFill>
                <a:latin typeface="Arial"/>
                <a:cs typeface="Arial"/>
              </a:rPr>
              <a:t>1</a:t>
            </a:r>
            <a:r>
              <a:rPr lang="ru-RU" sz="1600" b="1" spc="-5" dirty="0" smtClean="0">
                <a:solidFill>
                  <a:srgbClr val="11437E"/>
                </a:solidFill>
                <a:latin typeface="Arial"/>
                <a:cs typeface="Arial"/>
              </a:rPr>
              <a:t>3</a:t>
            </a:r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spc="-5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909250"/>
            <a:ext cx="54432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Arial"/>
              </a:rPr>
              <a:t>Реквизиты получателя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</a:rPr>
              <a:t>средств (платеж в доход бюджета):</a:t>
            </a:r>
            <a:endParaRPr lang="ru-RU" sz="1400" b="1" dirty="0">
              <a:solidFill>
                <a:prstClr val="black"/>
              </a:solidFill>
              <a:latin typeface="Arial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52261"/>
              </p:ext>
            </p:extLst>
          </p:nvPr>
        </p:nvGraphicFramePr>
        <p:xfrm>
          <a:off x="1619672" y="1386304"/>
          <a:ext cx="5824490" cy="2486787"/>
        </p:xfrm>
        <a:graphic>
          <a:graphicData uri="http://schemas.openxmlformats.org/drawingml/2006/table">
            <a:tbl>
              <a:tblPr firstRow="1" bandRow="1"/>
              <a:tblGrid>
                <a:gridCol w="17599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75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993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977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41249">
                <a:tc rowSpan="2" grid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11437F"/>
                          </a:solidFill>
                          <a:effectLst/>
                          <a:uLnTx/>
                          <a:uFillTx/>
                          <a:latin typeface="Calibri"/>
                        </a:rPr>
                        <a:t>ОТДЕЛЕНИЕ РОСТОВ-НА-ДОНУ БАНКА РОССИИ//УФК по Ростовской области                 г. Ростов-на-Дону</a:t>
                      </a:r>
                      <a:endParaRPr kumimoji="0" lang="ru-RU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1437F"/>
                        </a:solidFill>
                        <a:effectLst/>
                        <a:uLnTx/>
                        <a:uFillTx/>
                        <a:latin typeface="Calibri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/>
                        <a:t>БИК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016015102 </a:t>
                      </a:r>
                      <a:endParaRPr kumimoji="0" lang="ru-RU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"/>
                        <a:cs typeface="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249">
                <a:tc gridSpan="2" vMerge="1">
                  <a:txBody>
                    <a:bodyPr/>
                    <a:lstStyle/>
                    <a:p>
                      <a:endParaRPr lang="ru-RU" sz="9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 err="1"/>
                        <a:t>Сч</a:t>
                      </a:r>
                      <a:r>
                        <a:rPr lang="ru-RU" sz="900" dirty="0"/>
                        <a:t>. №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40102810845370000050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1249">
                <a:tc grid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/>
                        <a:t>Банк получателя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124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/>
                        <a:t>ИНН   </a:t>
                      </a:r>
                      <a:r>
                        <a:rPr lang="ru-RU" sz="900" b="1" dirty="0" smtClean="0"/>
                        <a:t>6163041269</a:t>
                      </a:r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ru-RU" sz="900" dirty="0"/>
                        <a:t>КПП   </a:t>
                      </a:r>
                      <a:r>
                        <a:rPr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616301001</a:t>
                      </a:r>
                      <a:endParaRPr lang="ru-RU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 err="1"/>
                        <a:t>Сч</a:t>
                      </a:r>
                      <a:r>
                        <a:rPr lang="ru-RU" sz="900" dirty="0"/>
                        <a:t>. №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03100643000000015800</a:t>
                      </a:r>
                      <a:endParaRPr kumimoji="0" lang="ru-RU" sz="13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"/>
                        <a:cs typeface="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5999">
                <a:tc grid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kumimoji="0" lang="ru-RU" sz="1400" b="1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1437F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УФК по Ростовской области (</a:t>
                      </a: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11437F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УФНС России по Ростовской области </a:t>
                      </a:r>
                      <a:r>
                        <a:rPr kumimoji="0" lang="ru-RU" sz="1400" b="1" i="0" u="none" strike="noStrike" kern="0" cap="none" spc="0" normalizeH="0" baseline="0" dirty="0" err="1" smtClean="0">
                          <a:ln>
                            <a:noFill/>
                          </a:ln>
                          <a:solidFill>
                            <a:srgbClr val="11437F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л.сч</a:t>
                      </a:r>
                      <a:r>
                        <a:rPr kumimoji="0" lang="ru-RU" sz="1400" b="1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1437F"/>
                          </a:solidFill>
                          <a:effectLst/>
                          <a:uLnTx/>
                          <a:uFillTx/>
                          <a:latin typeface="Calibri"/>
                          <a:ea typeface=""/>
                          <a:cs typeface=""/>
                        </a:rPr>
                        <a:t>. 04581133870)</a:t>
                      </a:r>
                      <a:endParaRPr kumimoji="0" lang="ru-RU" sz="1400" b="1" i="0" u="none" strike="noStrike" kern="0" cap="none" spc="0" normalizeH="0" baseline="0" dirty="0">
                        <a:ln>
                          <a:noFill/>
                        </a:ln>
                        <a:solidFill>
                          <a:srgbClr val="11437F"/>
                        </a:solidFill>
                        <a:effectLst/>
                        <a:uLnTx/>
                        <a:uFillTx/>
                        <a:latin typeface="Calibri"/>
                        <a:ea typeface=""/>
                        <a:cs typeface="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1249">
                <a:tc grid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900" dirty="0"/>
                        <a:t>Получатель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9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" y="1937242"/>
            <a:ext cx="1620270" cy="7848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square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  <a:t>Наименование подразделения Банка России //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  <a:t>наименование и место нахождения </a:t>
            </a: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  <a:t>ТОФК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858765"/>
            <a:ext cx="1619671" cy="64633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square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  <a:t>Владелец </a:t>
            </a:r>
            <a:b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</a:b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  <a:t>казначейского счета </a:t>
            </a:r>
            <a:b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</a:b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  <a:t>(администратор доходов бюджета)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47234" y="1386304"/>
            <a:ext cx="792168" cy="23083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square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  <a:t>БИК </a:t>
            </a: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  <a:t>ТОФК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444161" y="1823942"/>
            <a:ext cx="1728192" cy="23083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square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  <a:t>Единый казначейский счет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620000" y="2627933"/>
            <a:ext cx="1728192" cy="23083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square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  <a:t>казначейский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  <a:t>счет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25859" y="0"/>
            <a:ext cx="60849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lvl="0" indent="2583180" algn="r">
              <a:spcBef>
                <a:spcPts val="105"/>
              </a:spcBef>
            </a:pP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Порядок отражения реквизитов в распоряжениях о переводе денежных средств с 01.01.2021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70121" y="4369618"/>
            <a:ext cx="8763000" cy="461665"/>
          </a:xfrm>
          <a:prstGeom prst="rect">
            <a:avLst/>
          </a:prstGeom>
          <a:ln w="31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1F497D"/>
                </a:solidFill>
                <a:ea typeface="Times New Roman"/>
              </a:rPr>
              <a:t>Положение Банка России от 06.10.2020 N 735-П </a:t>
            </a:r>
            <a:r>
              <a:rPr lang="ru-RU" sz="1200" dirty="0">
                <a:solidFill>
                  <a:srgbClr val="1F497D"/>
                </a:solidFill>
                <a:ea typeface="Times New Roman"/>
              </a:rPr>
              <a:t>«О ведении Банком России и кредитными организациями (филиалами) банковских счетов территориальных органов Федерального казначейства» вступает в силу с 01.01.2021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7637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0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1" y="45774"/>
            <a:ext cx="6452497" cy="63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047669"/>
              </p:ext>
            </p:extLst>
          </p:nvPr>
        </p:nvGraphicFramePr>
        <p:xfrm>
          <a:off x="240801" y="819150"/>
          <a:ext cx="8459207" cy="3178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0300"/>
                <a:gridCol w="3141991"/>
                <a:gridCol w="2416916"/>
              </a:tblGrid>
              <a:tr h="73598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Номер действующего до 01.01.2021 расчетного счета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казначейского счета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Номер действующего </a:t>
                      </a:r>
                      <a:br>
                        <a:rPr lang="ru-RU" sz="1400" dirty="0" smtClean="0"/>
                      </a:br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с 01.01.2021 </a:t>
                      </a:r>
                      <a:r>
                        <a:rPr lang="ru-RU" sz="1400" dirty="0" smtClean="0"/>
                        <a:t>казначейского счета ( МФ РО)</a:t>
                      </a:r>
                    </a:p>
                  </a:txBody>
                  <a:tcPr marL="145015" marR="145015" marT="72472" marB="72472"/>
                </a:tc>
              </a:tr>
              <a:tr h="43483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40201810800000000017</a:t>
                      </a:r>
                      <a:endParaRPr lang="ru-RU" sz="1000" dirty="0"/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единый счет бюджета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03221643600000005800</a:t>
                      </a:r>
                      <a:endParaRPr lang="ru-RU" sz="1000" b="1" dirty="0"/>
                    </a:p>
                  </a:txBody>
                  <a:tcPr marL="145015" marR="145015" marT="72472" marB="72472"/>
                </a:tc>
              </a:tr>
              <a:tr h="57977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40302810260152000637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казначейский счет для осуществления и отражения операций с денежными средствами, поступающими во временное распоряжение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03222643600000005800</a:t>
                      </a:r>
                      <a:endParaRPr lang="ru-RU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</a:tr>
              <a:tr h="579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40601810860151000001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казначейский счет для осуществления и отражения операций с денежными средствами бюджетных и автономных учреждений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03224643600000005800</a:t>
                      </a:r>
                      <a:r>
                        <a:rPr lang="ru-RU" sz="18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/>
                      <a:endParaRPr lang="ru-RU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</a:tr>
              <a:tr h="57977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40601810760152000003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казначейский счет для осуществления и отражения операций с денежными средствами юридических лиц, не являющихся УБП, БУ и АУ</a:t>
                      </a:r>
                    </a:p>
                    <a:p>
                      <a:pPr marL="0" algn="ctr" defTabSz="914400" rtl="0" eaLnBrk="1" latinLnBrk="0" hangingPunct="1"/>
                      <a:endParaRPr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03225643600000005800</a:t>
                      </a:r>
                      <a:endParaRPr lang="ru-RU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350175"/>
              </p:ext>
            </p:extLst>
          </p:nvPr>
        </p:nvGraphicFramePr>
        <p:xfrm>
          <a:off x="609601" y="4095750"/>
          <a:ext cx="7734132" cy="998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34132"/>
              </a:tblGrid>
              <a:tr h="99838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Номер банковского счета:  № 40102810845370000050	 	</a:t>
                      </a:r>
                    </a:p>
                    <a:p>
                      <a:pPr algn="ctr"/>
                      <a:r>
                        <a:rPr lang="ru-RU" sz="1200" dirty="0" smtClean="0"/>
                        <a:t>ОТДЕЛЕНИЕ РОСТОВ-НА-ДОНУ БАНКА РОССИИ//УФК по Ростовской области г. Ростов-на-Дону</a:t>
                      </a:r>
                    </a:p>
                    <a:p>
                      <a:pPr algn="ctr"/>
                      <a:r>
                        <a:rPr lang="ru-RU" sz="1200" dirty="0" smtClean="0"/>
                        <a:t>БИК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016015102</a:t>
                      </a:r>
                    </a:p>
                  </a:txBody>
                  <a:tcPr marL="145015" marR="145015" marT="72472" marB="72472"/>
                </a:tc>
              </a:tr>
            </a:tbl>
          </a:graphicData>
        </a:graphic>
      </p:graphicFrame>
      <p:sp>
        <p:nvSpPr>
          <p:cNvPr id="10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7" name="object 2"/>
          <p:cNvSpPr txBox="1"/>
          <p:nvPr/>
        </p:nvSpPr>
        <p:spPr>
          <a:xfrm>
            <a:off x="8700008" y="4833924"/>
            <a:ext cx="4108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 smtClean="0">
                <a:solidFill>
                  <a:srgbClr val="11437E"/>
                </a:solidFill>
                <a:latin typeface="Arial"/>
                <a:cs typeface="Arial"/>
              </a:rPr>
              <a:t>12</a:t>
            </a:r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spc="-5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789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0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1" y="45774"/>
            <a:ext cx="6452497" cy="63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152127"/>
              </p:ext>
            </p:extLst>
          </p:nvPr>
        </p:nvGraphicFramePr>
        <p:xfrm>
          <a:off x="252034" y="742950"/>
          <a:ext cx="8459207" cy="3605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0300"/>
                <a:gridCol w="3141991"/>
                <a:gridCol w="2416916"/>
              </a:tblGrid>
              <a:tr h="73598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Номер действующего до 01.01.2021 расчетного счета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казначейского счета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Номер действующего </a:t>
                      </a:r>
                      <a:br>
                        <a:rPr lang="ru-RU" sz="1400" dirty="0" smtClean="0"/>
                      </a:br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с 01.01.2021 </a:t>
                      </a:r>
                      <a:r>
                        <a:rPr lang="ru-RU" sz="1400" dirty="0" smtClean="0"/>
                        <a:t>казначейского счета (Муниципальное казначейство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baseline="0" dirty="0" err="1" smtClean="0"/>
                        <a:t>г.Ростов</a:t>
                      </a:r>
                      <a:r>
                        <a:rPr lang="ru-RU" sz="1400" baseline="0" dirty="0" smtClean="0"/>
                        <a:t>/Дону)</a:t>
                      </a:r>
                      <a:endParaRPr lang="ru-RU" sz="1400" dirty="0" smtClean="0"/>
                    </a:p>
                  </a:txBody>
                  <a:tcPr marL="145015" marR="145015" marT="72472" marB="72472"/>
                </a:tc>
              </a:tr>
              <a:tr h="43483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40204810603490000342</a:t>
                      </a:r>
                      <a:endParaRPr lang="ru-RU" sz="1000" dirty="0"/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единый счет бюджета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03231643607010005800</a:t>
                      </a:r>
                      <a:endParaRPr lang="ru-RU" sz="1000" b="1" dirty="0"/>
                    </a:p>
                  </a:txBody>
                  <a:tcPr marL="145015" marR="145015" marT="72472" marB="72472"/>
                </a:tc>
              </a:tr>
              <a:tr h="57977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40302810160153001104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казначейский счет для осуществления и отражения операций с денежными средствами, поступающими во временное распоряжение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03232643607010005800</a:t>
                      </a:r>
                      <a:endParaRPr lang="ru-RU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</a:tr>
              <a:tr h="579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40701810860151000008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казначейский счет для осуществления и отражения операций с денежными средствами бюджетных и автономных учреждений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03234643607010005800</a:t>
                      </a:r>
                      <a:r>
                        <a:rPr lang="ru-RU" sz="18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/>
                      <a:endParaRPr lang="ru-RU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</a:tr>
              <a:tr h="57977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40701810560152000420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казначейский счет для осуществления и отражения операций с денежными средствами юридических лиц, не являющихся УБП, БУ и АУ</a:t>
                      </a:r>
                    </a:p>
                    <a:p>
                      <a:pPr marL="0" algn="ctr" defTabSz="914400" rtl="0" eaLnBrk="1" latinLnBrk="0" hangingPunct="1"/>
                      <a:endParaRPr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03235643607010005800</a:t>
                      </a:r>
                      <a:endParaRPr lang="ru-RU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091960"/>
              </p:ext>
            </p:extLst>
          </p:nvPr>
        </p:nvGraphicFramePr>
        <p:xfrm>
          <a:off x="609601" y="4248150"/>
          <a:ext cx="7734132" cy="845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34132"/>
              </a:tblGrid>
              <a:tr h="84598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Номер банковского счета:  № 40102810845370000050	 	</a:t>
                      </a:r>
                    </a:p>
                    <a:p>
                      <a:pPr algn="ctr"/>
                      <a:r>
                        <a:rPr lang="ru-RU" sz="1200" dirty="0" smtClean="0"/>
                        <a:t>ОТДЕЛЕНИЕ РОСТОВ-НА-ДОНУ БАНКА РОССИИ//УФК по Ростовской области г. Ростов-на-Дону</a:t>
                      </a:r>
                    </a:p>
                    <a:p>
                      <a:pPr algn="ctr"/>
                      <a:r>
                        <a:rPr lang="ru-RU" sz="1200" dirty="0" smtClean="0"/>
                        <a:t>БИК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016015102</a:t>
                      </a:r>
                    </a:p>
                  </a:txBody>
                  <a:tcPr marL="145015" marR="145015" marT="72472" marB="72472"/>
                </a:tc>
              </a:tr>
            </a:tbl>
          </a:graphicData>
        </a:graphic>
      </p:graphicFrame>
      <p:sp>
        <p:nvSpPr>
          <p:cNvPr id="10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7" name="object 2"/>
          <p:cNvSpPr txBox="1"/>
          <p:nvPr/>
        </p:nvSpPr>
        <p:spPr>
          <a:xfrm>
            <a:off x="8700008" y="4833924"/>
            <a:ext cx="4108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 smtClean="0">
                <a:solidFill>
                  <a:srgbClr val="11437E"/>
                </a:solidFill>
                <a:latin typeface="Arial"/>
                <a:cs typeface="Arial"/>
              </a:rPr>
              <a:t>12</a:t>
            </a:r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spc="-5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581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0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1" y="45774"/>
            <a:ext cx="6452497" cy="63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724008"/>
              </p:ext>
            </p:extLst>
          </p:nvPr>
        </p:nvGraphicFramePr>
        <p:xfrm>
          <a:off x="252034" y="742950"/>
          <a:ext cx="8459207" cy="3124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0300"/>
                <a:gridCol w="3141991"/>
                <a:gridCol w="2416916"/>
              </a:tblGrid>
              <a:tr h="124689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Номер действующего до 01.01.2021 расчетного счета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казначейского счета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Номер действующего </a:t>
                      </a:r>
                      <a:br>
                        <a:rPr lang="ru-RU" sz="1400" dirty="0" smtClean="0"/>
                      </a:br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с 01.01.2021 </a:t>
                      </a:r>
                      <a:r>
                        <a:rPr lang="ru-RU" sz="1400" dirty="0" smtClean="0"/>
                        <a:t>казначейского счета</a:t>
                      </a:r>
                    </a:p>
                  </a:txBody>
                  <a:tcPr marL="145015" marR="145015" marT="72472" marB="72472"/>
                </a:tc>
              </a:tr>
              <a:tr h="92088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40101810303490010007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казначейский счет для осуществления и отражения операций по учету и распределению поступлений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03100643000000015800</a:t>
                      </a:r>
                      <a:endParaRPr lang="ru-RU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</a:tr>
              <a:tr h="95641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Средства единого  казначейского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счета  до выяснения принадлежности</a:t>
                      </a:r>
                    </a:p>
                  </a:txBody>
                  <a:tcPr marL="145015" marR="145015" marT="72472" marB="7247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03420643999999995800</a:t>
                      </a:r>
                      <a:endParaRPr lang="ru-RU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5015" marR="145015" marT="72472" marB="72472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227792"/>
              </p:ext>
            </p:extLst>
          </p:nvPr>
        </p:nvGraphicFramePr>
        <p:xfrm>
          <a:off x="945895" y="4171949"/>
          <a:ext cx="7252209" cy="920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52209"/>
              </a:tblGrid>
              <a:tr h="92037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Номер банковского счета:  № 40102810845370000050	 	</a:t>
                      </a:r>
                    </a:p>
                    <a:p>
                      <a:pPr algn="ctr"/>
                      <a:r>
                        <a:rPr lang="ru-RU" sz="1200" dirty="0" smtClean="0"/>
                        <a:t>ОТДЕЛЕНИЕ РОСТОВ-НА-ДОНУ БАНКА РОССИИ//УФК по Ростовской области г. Ростов-на-Дону</a:t>
                      </a:r>
                    </a:p>
                    <a:p>
                      <a:pPr algn="ctr"/>
                      <a:r>
                        <a:rPr lang="ru-RU" sz="1200" dirty="0" smtClean="0"/>
                        <a:t>БИК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016015102</a:t>
                      </a:r>
                    </a:p>
                  </a:txBody>
                  <a:tcPr marL="145015" marR="145015" marT="72472" marB="72472"/>
                </a:tc>
              </a:tr>
            </a:tbl>
          </a:graphicData>
        </a:graphic>
      </p:graphicFrame>
      <p:sp>
        <p:nvSpPr>
          <p:cNvPr id="10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7" name="object 2"/>
          <p:cNvSpPr txBox="1"/>
          <p:nvPr/>
        </p:nvSpPr>
        <p:spPr>
          <a:xfrm>
            <a:off x="8700008" y="4833924"/>
            <a:ext cx="4108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 smtClean="0">
                <a:solidFill>
                  <a:srgbClr val="11437E"/>
                </a:solidFill>
                <a:latin typeface="Arial"/>
                <a:cs typeface="Arial"/>
              </a:rPr>
              <a:t>12</a:t>
            </a:r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spc="-5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107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49" y="450569"/>
            <a:ext cx="25114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05996" y="697636"/>
            <a:ext cx="8440717" cy="431326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65306" tIns="32653" rIns="65306" bIns="32653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 defTabSz="653064" fontAlgn="base">
              <a:spcBef>
                <a:spcPct val="0"/>
              </a:spcBef>
              <a:spcAft>
                <a:spcPct val="0"/>
              </a:spcAft>
              <a:defRPr sz="1400">
                <a:latin typeface="Times New Roman" pitchFamily="18" charset="0"/>
                <a:ea typeface="Calibri" pitchFamily="34" charset="0"/>
                <a:cs typeface="Times New Roman" pitchFamily="18" charset="0"/>
              </a:defRPr>
            </a:lvl1pPr>
          </a:lstStyle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В первом полугодии 2021 года (ориентировочно) по согласованию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с Банком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России предусмотрен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переходный период, в течение которого будут одновременно функционировать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текущие банковские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счета Управления, открытые в подразделении Банка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России и единый казначейский счет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40102810845370000050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Банки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, начиная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с 01.01.2021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, прекратят списание средств с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текущих банковских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счетов Управления, открытых в подразделении Банка России и будут осуществлять только операции по зачислению денежных средств на данные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счета.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Банки ежедневно в завершающем сеансе платежной системы банка,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до закрытия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банковских счетов Управлению будут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осуществлять перевод остатка денежных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на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единый казначейский счет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40102810845370000050.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713" y="2379883"/>
            <a:ext cx="8382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2"/>
          <p:cNvSpPr txBox="1"/>
          <p:nvPr/>
        </p:nvSpPr>
        <p:spPr>
          <a:xfrm>
            <a:off x="8700008" y="4833924"/>
            <a:ext cx="4108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 smtClean="0">
                <a:solidFill>
                  <a:srgbClr val="11437E"/>
                </a:solidFill>
                <a:latin typeface="Arial"/>
                <a:cs typeface="Arial"/>
              </a:rPr>
              <a:t>1</a:t>
            </a:r>
            <a:r>
              <a:rPr lang="ru-RU" sz="1600" b="1" spc="-5" dirty="0">
                <a:solidFill>
                  <a:srgbClr val="11437E"/>
                </a:solidFill>
                <a:latin typeface="Arial"/>
                <a:cs typeface="Arial"/>
              </a:rPr>
              <a:t>5</a:t>
            </a:r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spc="-5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12806"/>
            <a:ext cx="44182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38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49" y="450569"/>
            <a:ext cx="25114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ject 2"/>
          <p:cNvSpPr txBox="1"/>
          <p:nvPr/>
        </p:nvSpPr>
        <p:spPr>
          <a:xfrm>
            <a:off x="3197733" y="210692"/>
            <a:ext cx="586359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1600" dirty="0"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4763" y="1504952"/>
            <a:ext cx="80696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sz="1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7249" y="3638551"/>
            <a:ext cx="8077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2"/>
          <p:cNvSpPr txBox="1"/>
          <p:nvPr/>
        </p:nvSpPr>
        <p:spPr>
          <a:xfrm>
            <a:off x="8700008" y="4833924"/>
            <a:ext cx="4108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 smtClean="0">
                <a:solidFill>
                  <a:srgbClr val="11437E"/>
                </a:solidFill>
                <a:latin typeface="Arial"/>
                <a:cs typeface="Arial"/>
              </a:rPr>
              <a:t>17</a:t>
            </a:r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spc="-5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75" y="758493"/>
            <a:ext cx="8056563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15956" y="107345"/>
            <a:ext cx="4389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11437F"/>
                </a:solidFill>
                <a:effectLst/>
                <a:uLnTx/>
                <a:uFillTx/>
                <a:latin typeface="Arial"/>
              </a:rPr>
              <a:t>Средства единого казначейского счета </a:t>
            </a:r>
            <a:b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11437F"/>
                </a:solidFill>
                <a:effectLst/>
                <a:uLnTx/>
                <a:uFillTx/>
                <a:latin typeface="Arial"/>
              </a:rPr>
            </a:b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11437F"/>
                </a:solidFill>
                <a:effectLst/>
                <a:uLnTx/>
                <a:uFillTx/>
                <a:latin typeface="Arial"/>
              </a:rPr>
              <a:t>до выяснения принадлежности</a:t>
            </a:r>
            <a:endParaRPr lang="ru-RU" sz="1400" b="1" kern="0" dirty="0">
              <a:solidFill>
                <a:srgbClr val="11437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817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49" y="450569"/>
            <a:ext cx="25114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ject 2"/>
          <p:cNvSpPr txBox="1"/>
          <p:nvPr/>
        </p:nvSpPr>
        <p:spPr>
          <a:xfrm>
            <a:off x="3197733" y="210692"/>
            <a:ext cx="586359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1600" dirty="0"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4763" y="1504952"/>
            <a:ext cx="80696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sz="1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7249" y="3638551"/>
            <a:ext cx="8077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2"/>
          <p:cNvSpPr txBox="1"/>
          <p:nvPr/>
        </p:nvSpPr>
        <p:spPr>
          <a:xfrm>
            <a:off x="8700008" y="4833924"/>
            <a:ext cx="4108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 smtClean="0">
                <a:solidFill>
                  <a:srgbClr val="11437E"/>
                </a:solidFill>
                <a:latin typeface="Arial"/>
                <a:cs typeface="Arial"/>
              </a:rPr>
              <a:t>17</a:t>
            </a:r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spc="-5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24858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ru-RU" sz="2400" b="1" kern="0" dirty="0" smtClean="0">
                <a:solidFill>
                  <a:srgbClr val="11437F"/>
                </a:solidFill>
                <a:latin typeface="Arial"/>
              </a:rPr>
              <a:t>СПАСИБО ЗА ВНИМАНИЕ!</a:t>
            </a:r>
            <a:endParaRPr lang="ru-RU" sz="2400" b="1" kern="0" dirty="0">
              <a:solidFill>
                <a:srgbClr val="11437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498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48961" y="210693"/>
            <a:ext cx="441325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15" dirty="0" smtClean="0">
                <a:solidFill>
                  <a:srgbClr val="11437E"/>
                </a:solidFill>
                <a:latin typeface="Arial"/>
                <a:cs typeface="Arial"/>
              </a:rPr>
              <a:t>Бюджетный</a:t>
            </a:r>
            <a:r>
              <a:rPr sz="1600" b="1" spc="-15" dirty="0" smtClean="0">
                <a:solidFill>
                  <a:srgbClr val="11437E"/>
                </a:solidFill>
                <a:latin typeface="Arial"/>
                <a:cs typeface="Arial"/>
              </a:rPr>
              <a:t> </a:t>
            </a:r>
            <a:r>
              <a:rPr lang="ru-RU" sz="1600" b="1" spc="-20" dirty="0" smtClean="0">
                <a:solidFill>
                  <a:srgbClr val="11437E"/>
                </a:solidFill>
                <a:latin typeface="Arial"/>
                <a:cs typeface="Arial"/>
              </a:rPr>
              <a:t>кодекс </a:t>
            </a:r>
            <a:r>
              <a:rPr lang="ru-RU" sz="1600" b="1" spc="-15" dirty="0" smtClean="0">
                <a:solidFill>
                  <a:srgbClr val="11437E"/>
                </a:solidFill>
                <a:latin typeface="Arial"/>
                <a:cs typeface="Arial"/>
              </a:rPr>
              <a:t>Российской Федерации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xfrm>
            <a:off x="8674608" y="4853126"/>
            <a:ext cx="43624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3</a:t>
            </a:fld>
            <a:r>
              <a:rPr dirty="0" smtClean="0"/>
              <a:t>/</a:t>
            </a:r>
            <a:r>
              <a:rPr lang="ru-RU" dirty="0" smtClean="0"/>
              <a:t>23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3400" y="481328"/>
            <a:ext cx="8144458" cy="4460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algn="just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</a:p>
          <a:p>
            <a:pPr marL="12700" marR="5080" algn="just">
              <a:lnSpc>
                <a:spcPct val="100000"/>
              </a:lnSpc>
              <a:spcBef>
                <a:spcPts val="1355"/>
              </a:spcBef>
            </a:pPr>
            <a:endParaRPr lang="ru-RU" sz="1400" b="1" u="sng" spc="-5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355"/>
              </a:spcBef>
            </a:pPr>
            <a:r>
              <a:rPr lang="ru-RU" sz="1400" b="1" u="sng" spc="-5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СТАТЬЯ 6</a:t>
            </a:r>
          </a:p>
          <a:p>
            <a:pPr marL="12700" marR="5080" algn="just">
              <a:lnSpc>
                <a:spcPct val="100000"/>
              </a:lnSpc>
              <a:spcBef>
                <a:spcPts val="1355"/>
              </a:spcBef>
            </a:pPr>
            <a:r>
              <a:rPr lang="ru-RU" sz="1400" b="1" u="sng" spc="-5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к</a:t>
            </a:r>
            <a:r>
              <a:rPr sz="1400" b="1" u="sng" spc="-5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азначейский</a:t>
            </a:r>
            <a:r>
              <a:rPr sz="1400" b="1" u="sng" spc="-5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sz="1400" b="1" u="sng" spc="-2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счет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- </a:t>
            </a:r>
            <a:r>
              <a:rPr sz="1400" spc="-50" dirty="0">
                <a:solidFill>
                  <a:srgbClr val="333333"/>
                </a:solidFill>
                <a:latin typeface="Arial"/>
                <a:cs typeface="Arial"/>
              </a:rPr>
              <a:t>счет,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открытый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в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Федеральном казначействе </a:t>
            </a:r>
            <a:r>
              <a:rPr sz="1400" spc="-20" dirty="0">
                <a:solidFill>
                  <a:srgbClr val="333333"/>
                </a:solidFill>
                <a:latin typeface="Arial"/>
                <a:cs typeface="Arial"/>
              </a:rPr>
              <a:t>отдельному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участнику  системы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казначейских платежей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для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осуществления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и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отражения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в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системе казначейских 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платежей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операций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участника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системы казначейских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платежей </a:t>
            </a:r>
            <a:r>
              <a:rPr sz="1400" b="1" dirty="0">
                <a:solidFill>
                  <a:srgbClr val="333333"/>
                </a:solidFill>
                <a:latin typeface="Arial"/>
                <a:cs typeface="Arial"/>
              </a:rPr>
              <a:t>с </a:t>
            </a:r>
            <a:r>
              <a:rPr lang="ru-RU" sz="1400" b="1" dirty="0" smtClean="0">
                <a:solidFill>
                  <a:srgbClr val="333333"/>
                </a:solidFill>
                <a:latin typeface="Arial"/>
                <a:cs typeface="Arial"/>
              </a:rPr>
              <a:t>денежными</a:t>
            </a:r>
            <a:r>
              <a:rPr sz="1400" b="1" spc="-65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lang="ru-RU" sz="1400" b="1" spc="-65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lang="ru-RU" sz="1400" b="1" spc="-10" dirty="0" smtClean="0">
                <a:solidFill>
                  <a:srgbClr val="333333"/>
                </a:solidFill>
                <a:latin typeface="Arial"/>
                <a:cs typeface="Arial"/>
              </a:rPr>
              <a:t>средствами</a:t>
            </a:r>
            <a:endParaRPr sz="1400" b="1" dirty="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5"/>
              </a:spcBef>
            </a:pPr>
            <a:r>
              <a:rPr sz="1400" b="1" u="sng" spc="-5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единый</a:t>
            </a:r>
            <a:r>
              <a:rPr sz="1400" b="1" u="sng" spc="-5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sz="1400" b="1" u="sng" spc="-5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казначейский </a:t>
            </a:r>
            <a:r>
              <a:rPr sz="1400" b="1" u="sng" spc="-15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счет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- </a:t>
            </a:r>
            <a:r>
              <a:rPr sz="1400" b="1" spc="-10" dirty="0">
                <a:solidFill>
                  <a:srgbClr val="333333"/>
                </a:solidFill>
                <a:latin typeface="Arial"/>
                <a:cs typeface="Arial"/>
              </a:rPr>
              <a:t>банковский </a:t>
            </a:r>
            <a:r>
              <a:rPr sz="1400" b="1" spc="-20" dirty="0">
                <a:solidFill>
                  <a:srgbClr val="333333"/>
                </a:solidFill>
                <a:latin typeface="Arial"/>
                <a:cs typeface="Arial"/>
              </a:rPr>
              <a:t>счет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(совокупность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банковских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счетов),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открытый  (открытых) Федеральному казначейству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в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Центральном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банке Российской Федерации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в 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валюте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Российской Федерации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(в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кредитных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организациях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- в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иностранной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валюте)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для  совершения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переводов </a:t>
            </a:r>
            <a:r>
              <a:rPr sz="1400" b="1" spc="-10" dirty="0">
                <a:solidFill>
                  <a:srgbClr val="333333"/>
                </a:solidFill>
                <a:latin typeface="Arial"/>
                <a:cs typeface="Arial"/>
              </a:rPr>
              <a:t>денежных средств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в </a:t>
            </a:r>
            <a:r>
              <a:rPr sz="1400" spc="-20" dirty="0">
                <a:solidFill>
                  <a:srgbClr val="333333"/>
                </a:solidFill>
                <a:latin typeface="Arial"/>
                <a:cs typeface="Arial"/>
              </a:rPr>
              <a:t>целях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обеспечения осуществления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и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отражения 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операций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на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казначейских </a:t>
            </a:r>
            <a:r>
              <a:rPr sz="1400" spc="-20" dirty="0">
                <a:solidFill>
                  <a:srgbClr val="333333"/>
                </a:solidFill>
                <a:latin typeface="Arial"/>
                <a:cs typeface="Arial"/>
              </a:rPr>
              <a:t>счетах,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за исключением казначейских </a:t>
            </a:r>
            <a:r>
              <a:rPr sz="1400" spc="-20" dirty="0">
                <a:solidFill>
                  <a:srgbClr val="333333"/>
                </a:solidFill>
                <a:latin typeface="Arial"/>
                <a:cs typeface="Arial"/>
              </a:rPr>
              <a:t>счетов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для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осуществления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и 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отражения операций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с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денежными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средствами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Фонда </a:t>
            </a:r>
            <a:r>
              <a:rPr sz="1400" spc="-5" dirty="0" err="1">
                <a:solidFill>
                  <a:srgbClr val="333333"/>
                </a:solidFill>
                <a:latin typeface="Arial"/>
                <a:cs typeface="Arial"/>
              </a:rPr>
              <a:t>национального</a:t>
            </a:r>
            <a:r>
              <a:rPr sz="1400" spc="-114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400" spc="-10" dirty="0" err="1" smtClean="0">
                <a:solidFill>
                  <a:srgbClr val="333333"/>
                </a:solidFill>
                <a:latin typeface="Arial"/>
                <a:cs typeface="Arial"/>
              </a:rPr>
              <a:t>благосостояния</a:t>
            </a:r>
            <a:endParaRPr lang="ru-RU" sz="1400" spc="-10" dirty="0" smtClean="0">
              <a:solidFill>
                <a:srgbClr val="333333"/>
              </a:solidFill>
              <a:latin typeface="Arial"/>
              <a:cs typeface="Arial"/>
            </a:endParaRPr>
          </a:p>
          <a:p>
            <a:pPr marL="12700" marR="5080">
              <a:spcBef>
                <a:spcPts val="1355"/>
              </a:spcBef>
            </a:pPr>
            <a:r>
              <a:rPr lang="ru-RU" sz="1400" spc="-10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lang="ru-RU" sz="1400" b="1" u="sng" spc="-5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Глава 24.2 СИСТЕМА КАЗНАЧЕЙСКИХ ПЛАТЕЖЕЙ</a:t>
            </a:r>
          </a:p>
          <a:p>
            <a:pPr marL="12700" marR="5080">
              <a:spcBef>
                <a:spcPts val="1355"/>
              </a:spcBef>
            </a:pPr>
            <a:r>
              <a:rPr lang="ru-RU" sz="1400" b="1" u="sng" spc="-5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Глава 24.3 КАЗНАЧЕСКОЕ ОБСЛУЖИВАНИЕ</a:t>
            </a:r>
            <a:endParaRPr lang="ru-RU" sz="1400" b="1" u="sng" spc="-5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marL="12700" marR="5080">
              <a:spcBef>
                <a:spcPts val="1355"/>
              </a:spcBef>
            </a:pPr>
            <a:endParaRPr lang="ru-RU" sz="1400" b="1" u="sng" spc="-5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5"/>
              </a:spcBef>
            </a:pPr>
            <a:r>
              <a:rPr lang="ru-RU" sz="1400" dirty="0" smtClean="0"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762314"/>
            <a:ext cx="38100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646" y="36759"/>
            <a:ext cx="8982709" cy="627735"/>
          </a:xfrm>
          <a:prstGeom prst="rect">
            <a:avLst/>
          </a:prstGeom>
        </p:spPr>
        <p:txBody>
          <a:bodyPr vert="horz" wrap="square" lIns="0" tIns="133984" rIns="0" bIns="0" rtlCol="0">
            <a:spAutoFit/>
          </a:bodyPr>
          <a:lstStyle/>
          <a:p>
            <a:pPr marL="4170679" algn="ctr">
              <a:lnSpc>
                <a:spcPct val="100000"/>
              </a:lnSpc>
              <a:spcBef>
                <a:spcPts val="95"/>
              </a:spcBef>
            </a:pPr>
            <a:r>
              <a:rPr lang="ru-RU"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Переход  на систему  казначейских платежей  с 01.01.2021 </a:t>
            </a:r>
            <a:endParaRPr spc="-1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87385" y="4853127"/>
            <a:ext cx="32321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4</a:t>
            </a:fld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15816" y="1006735"/>
            <a:ext cx="2037184" cy="38164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rgbClr val="11437F"/>
                </a:solidFill>
              </a:rPr>
              <a:t> </a:t>
            </a:r>
            <a:r>
              <a:rPr lang="ru-RU" sz="1400" b="1" dirty="0">
                <a:solidFill>
                  <a:srgbClr val="11437F"/>
                </a:solidFill>
              </a:rPr>
              <a:t>Банковский </a:t>
            </a:r>
            <a:r>
              <a:rPr lang="ru-RU" sz="1400" b="1" dirty="0" smtClean="0">
                <a:solidFill>
                  <a:srgbClr val="11437F"/>
                </a:solidFill>
              </a:rPr>
              <a:t>счет </a:t>
            </a:r>
          </a:p>
          <a:p>
            <a:pPr algn="ctr"/>
            <a:endParaRPr lang="ru-RU" sz="1400" b="1" dirty="0">
              <a:solidFill>
                <a:srgbClr val="11437F"/>
              </a:solidFill>
            </a:endParaRPr>
          </a:p>
          <a:p>
            <a:pPr algn="ctr"/>
            <a:endParaRPr lang="ru-RU" sz="1400" b="1" dirty="0" smtClean="0">
              <a:solidFill>
                <a:srgbClr val="11437F"/>
              </a:solidFill>
            </a:endParaRPr>
          </a:p>
          <a:p>
            <a:pPr algn="ctr"/>
            <a:endParaRPr lang="ru-RU" sz="1400" b="1" dirty="0">
              <a:solidFill>
                <a:srgbClr val="11437F"/>
              </a:solidFill>
            </a:endParaRPr>
          </a:p>
          <a:p>
            <a:pPr algn="ctr"/>
            <a:endParaRPr lang="ru-RU" sz="3600" b="1" dirty="0" smtClean="0">
              <a:solidFill>
                <a:srgbClr val="11437F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11437F"/>
                </a:solidFill>
              </a:rPr>
              <a:t>40102 </a:t>
            </a:r>
            <a:r>
              <a:rPr lang="ru-RU" dirty="0">
                <a:solidFill>
                  <a:schemeClr val="tx2"/>
                </a:solidFill>
                <a:latin typeface="Times New Roman"/>
              </a:rPr>
              <a:t>Единый казначейский счет</a:t>
            </a:r>
          </a:p>
          <a:p>
            <a:pPr algn="ctr"/>
            <a:r>
              <a:rPr lang="ru-RU" sz="3600" b="1" dirty="0" smtClean="0">
                <a:solidFill>
                  <a:srgbClr val="11437F"/>
                </a:solidFill>
              </a:rPr>
              <a:t>      </a:t>
            </a:r>
            <a:r>
              <a:rPr lang="ru-RU" sz="1400" b="1" dirty="0" smtClean="0">
                <a:solidFill>
                  <a:srgbClr val="11437F"/>
                </a:solidFill>
              </a:rPr>
              <a:t>                 </a:t>
            </a:r>
            <a:endParaRPr lang="ru-RU" sz="1400" b="1" dirty="0">
              <a:solidFill>
                <a:srgbClr val="11437F"/>
              </a:solidFill>
            </a:endParaRPr>
          </a:p>
          <a:p>
            <a:pPr algn="ctr"/>
            <a:endParaRPr lang="ru-RU" sz="1400" b="1" dirty="0">
              <a:solidFill>
                <a:srgbClr val="11437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8064" y="1006735"/>
            <a:ext cx="3800928" cy="3816423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/>
            <a:r>
              <a:rPr lang="ru-RU" sz="1400" b="1" dirty="0">
                <a:solidFill>
                  <a:srgbClr val="11437F"/>
                </a:solidFill>
              </a:rPr>
              <a:t>Казначейские </a:t>
            </a:r>
            <a:r>
              <a:rPr lang="ru-RU" sz="1400" b="1" dirty="0" smtClean="0">
                <a:solidFill>
                  <a:srgbClr val="11437F"/>
                </a:solidFill>
              </a:rPr>
              <a:t>счета</a:t>
            </a:r>
          </a:p>
          <a:p>
            <a:pPr algn="ctr"/>
            <a:endParaRPr lang="ru-RU" sz="1400" b="1" dirty="0" smtClean="0">
              <a:solidFill>
                <a:srgbClr val="11437F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11437F"/>
                </a:solidFill>
              </a:rPr>
              <a:t>3221</a:t>
            </a:r>
          </a:p>
          <a:p>
            <a:pPr algn="r"/>
            <a:endParaRPr lang="ru-RU" sz="1400" b="1" dirty="0" smtClean="0">
              <a:solidFill>
                <a:srgbClr val="11437F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11437F"/>
                </a:solidFill>
              </a:rPr>
              <a:t>3222</a:t>
            </a:r>
          </a:p>
          <a:p>
            <a:pPr algn="r"/>
            <a:endParaRPr lang="ru-RU" sz="1400" b="1" dirty="0" smtClean="0">
              <a:solidFill>
                <a:srgbClr val="11437F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11437F"/>
                </a:solidFill>
              </a:rPr>
              <a:t>3224</a:t>
            </a:r>
          </a:p>
          <a:p>
            <a:pPr algn="r"/>
            <a:endParaRPr lang="ru-RU" sz="1400" b="1" dirty="0" smtClean="0">
              <a:solidFill>
                <a:srgbClr val="11437F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11437F"/>
                </a:solidFill>
              </a:rPr>
              <a:t>3225</a:t>
            </a:r>
          </a:p>
          <a:p>
            <a:pPr algn="r"/>
            <a:endParaRPr lang="ru-RU" sz="1400" b="1" dirty="0" smtClean="0">
              <a:solidFill>
                <a:srgbClr val="11437F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11437F"/>
                </a:solidFill>
              </a:rPr>
              <a:t>3231</a:t>
            </a:r>
          </a:p>
          <a:p>
            <a:pPr algn="r"/>
            <a:endParaRPr lang="ru-RU" sz="1400" b="1" dirty="0" smtClean="0">
              <a:solidFill>
                <a:srgbClr val="11437F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11437F"/>
                </a:solidFill>
              </a:rPr>
              <a:t>3232</a:t>
            </a:r>
          </a:p>
          <a:p>
            <a:pPr algn="r"/>
            <a:endParaRPr lang="ru-RU" sz="1400" b="1" dirty="0" smtClean="0">
              <a:solidFill>
                <a:srgbClr val="11437F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11437F"/>
                </a:solidFill>
              </a:rPr>
              <a:t>3234</a:t>
            </a:r>
          </a:p>
          <a:p>
            <a:pPr algn="r"/>
            <a:endParaRPr lang="ru-RU" sz="1400" b="1" dirty="0" smtClean="0">
              <a:solidFill>
                <a:srgbClr val="11437F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11437F"/>
                </a:solidFill>
              </a:rPr>
              <a:t>3235</a:t>
            </a:r>
          </a:p>
          <a:p>
            <a:pPr algn="ctr"/>
            <a:endParaRPr lang="ru-RU" sz="1400" b="1" dirty="0" smtClean="0">
              <a:solidFill>
                <a:srgbClr val="11437F"/>
              </a:solidFill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11437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1006735"/>
            <a:ext cx="2374490" cy="38164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rgbClr val="11437F"/>
                </a:solidFill>
              </a:rPr>
              <a:t>Банковские счета  </a:t>
            </a:r>
          </a:p>
          <a:p>
            <a:pPr algn="ctr"/>
            <a:endParaRPr lang="ru-RU" sz="1400" b="1" dirty="0" smtClean="0">
              <a:solidFill>
                <a:srgbClr val="11437F"/>
              </a:solidFill>
            </a:endParaRPr>
          </a:p>
          <a:p>
            <a:pPr algn="ctr"/>
            <a:endParaRPr lang="ru-RU" sz="1400" b="1" dirty="0" smtClean="0">
              <a:solidFill>
                <a:srgbClr val="11437F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11437F"/>
                </a:solidFill>
              </a:rPr>
              <a:t>счет </a:t>
            </a:r>
            <a:r>
              <a:rPr lang="ru-RU" sz="1400" b="1" dirty="0">
                <a:solidFill>
                  <a:srgbClr val="11437F"/>
                </a:solidFill>
              </a:rPr>
              <a:t>40201 Средства бюджетов субъектов Российской Федерации</a:t>
            </a:r>
          </a:p>
          <a:p>
            <a:pPr algn="ctr"/>
            <a:endParaRPr lang="ru-RU" sz="1400" b="1" dirty="0" smtClean="0">
              <a:solidFill>
                <a:srgbClr val="11437F"/>
              </a:solidFill>
            </a:endParaRPr>
          </a:p>
          <a:p>
            <a:pPr algn="ctr"/>
            <a:r>
              <a:rPr lang="ru-RU" sz="1400" b="1" dirty="0">
                <a:solidFill>
                  <a:srgbClr val="11437F"/>
                </a:solidFill>
              </a:rPr>
              <a:t>счет </a:t>
            </a:r>
            <a:r>
              <a:rPr lang="ru-RU" sz="1400" b="1" dirty="0" smtClean="0">
                <a:solidFill>
                  <a:srgbClr val="11437F"/>
                </a:solidFill>
              </a:rPr>
              <a:t>40204 Средства </a:t>
            </a:r>
            <a:r>
              <a:rPr lang="ru-RU" sz="1400" b="1" dirty="0">
                <a:solidFill>
                  <a:srgbClr val="11437F"/>
                </a:solidFill>
              </a:rPr>
              <a:t>местных бюджетов</a:t>
            </a:r>
          </a:p>
          <a:p>
            <a:pPr algn="ctr"/>
            <a:endParaRPr lang="ru-RU" sz="1400" b="1" dirty="0" smtClean="0">
              <a:solidFill>
                <a:srgbClr val="11437F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11437F"/>
                </a:solidFill>
              </a:rPr>
              <a:t>Счет40302 Средства</a:t>
            </a:r>
            <a:r>
              <a:rPr lang="ru-RU" sz="1400" b="1" dirty="0">
                <a:solidFill>
                  <a:srgbClr val="11437F"/>
                </a:solidFill>
              </a:rPr>
              <a:t>, поступающие во временное </a:t>
            </a:r>
            <a:r>
              <a:rPr lang="ru-RU" sz="1400" b="1" dirty="0" smtClean="0">
                <a:solidFill>
                  <a:srgbClr val="11437F"/>
                </a:solidFill>
              </a:rPr>
              <a:t>распоряжение</a:t>
            </a:r>
          </a:p>
          <a:p>
            <a:pPr algn="ctr"/>
            <a:endParaRPr lang="ru-RU" sz="1400" b="1" dirty="0">
              <a:solidFill>
                <a:srgbClr val="11437F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11437F"/>
                </a:solidFill>
              </a:rPr>
              <a:t> счета 40601, 40701 Финансовые </a:t>
            </a:r>
            <a:r>
              <a:rPr lang="ru-RU" sz="1400" b="1" dirty="0">
                <a:solidFill>
                  <a:srgbClr val="11437F"/>
                </a:solidFill>
              </a:rPr>
              <a:t>организации</a:t>
            </a:r>
          </a:p>
          <a:p>
            <a:pPr algn="ctr"/>
            <a:endParaRPr lang="ru-RU" sz="1400" b="1" dirty="0" smtClean="0">
              <a:solidFill>
                <a:srgbClr val="11437F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514601" y="2420976"/>
            <a:ext cx="581914" cy="49397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ятиугольник 45"/>
          <p:cNvSpPr/>
          <p:nvPr/>
        </p:nvSpPr>
        <p:spPr>
          <a:xfrm>
            <a:off x="4915786" y="1931146"/>
            <a:ext cx="3237614" cy="1967604"/>
          </a:xfrm>
          <a:prstGeom prst="homePlate">
            <a:avLst>
              <a:gd name="adj" fmla="val 21953"/>
            </a:avLst>
          </a:prstGeom>
          <a:solidFill>
            <a:srgbClr val="FFC000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Денежные средства бюджетов субъектов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Денежные средства местных бюджетов</a:t>
            </a:r>
          </a:p>
          <a:p>
            <a:pPr>
              <a:spcAft>
                <a:spcPts val="300"/>
              </a:spcAft>
            </a:pPr>
            <a:r>
              <a:rPr lang="ru-RU" sz="1050" kern="0" dirty="0" smtClean="0">
                <a:solidFill>
                  <a:prstClr val="black"/>
                </a:solidFill>
                <a:latin typeface="Arial"/>
              </a:rPr>
              <a:t>Денежные средства</a:t>
            </a:r>
            <a:r>
              <a:rPr lang="ru-RU" sz="1050" kern="0" dirty="0">
                <a:solidFill>
                  <a:prstClr val="black"/>
                </a:solidFill>
                <a:latin typeface="Arial"/>
              </a:rPr>
              <a:t>, поступающие во временное распоряжение</a:t>
            </a:r>
          </a:p>
          <a:p>
            <a:pPr lvl="0">
              <a:spcAft>
                <a:spcPts val="300"/>
              </a:spcAft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Денежные средства </a:t>
            </a:r>
            <a:r>
              <a:rPr lang="ru-RU" sz="1050" kern="0" dirty="0">
                <a:solidFill>
                  <a:prstClr val="black"/>
                </a:solidFill>
                <a:latin typeface="Arial"/>
              </a:rPr>
              <a:t>бюджетных и автономных </a:t>
            </a:r>
            <a:r>
              <a:rPr lang="ru-RU" sz="1050" kern="0" dirty="0" smtClean="0">
                <a:solidFill>
                  <a:prstClr val="black"/>
                </a:solidFill>
                <a:latin typeface="Arial"/>
              </a:rPr>
              <a:t>учреждений</a:t>
            </a:r>
          </a:p>
          <a:p>
            <a:pPr algn="just"/>
            <a:r>
              <a:rPr lang="ru-RU" sz="1050" kern="0" dirty="0" smtClean="0">
                <a:solidFill>
                  <a:prstClr val="black"/>
                </a:solidFill>
                <a:latin typeface="Arial"/>
              </a:rPr>
              <a:t>Денежные средства </a:t>
            </a:r>
            <a:r>
              <a:rPr lang="ru-RU" sz="1050" dirty="0" smtClean="0">
                <a:latin typeface="Times New Roman"/>
              </a:rPr>
              <a:t> </a:t>
            </a:r>
            <a:r>
              <a:rPr lang="ru-RU" sz="1050" kern="0" dirty="0">
                <a:solidFill>
                  <a:prstClr val="black"/>
                </a:solidFill>
                <a:latin typeface="Arial"/>
              </a:rPr>
              <a:t>юридических лиц, не являющихся участниками бюджетного процесса, бюджетными и автономными </a:t>
            </a:r>
            <a:r>
              <a:rPr lang="ru-RU" sz="1050" kern="0" dirty="0" smtClean="0">
                <a:solidFill>
                  <a:prstClr val="black"/>
                </a:solidFill>
                <a:latin typeface="Arial"/>
              </a:rPr>
              <a:t>учреждениями</a:t>
            </a:r>
            <a:endParaRPr lang="ru-RU" sz="1050" kern="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372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646" y="36759"/>
            <a:ext cx="8982709" cy="381514"/>
          </a:xfrm>
          <a:prstGeom prst="rect">
            <a:avLst/>
          </a:prstGeom>
        </p:spPr>
        <p:txBody>
          <a:bodyPr vert="horz" wrap="square" lIns="0" tIns="133984" rIns="0" bIns="0" rtlCol="0">
            <a:spAutoFit/>
          </a:bodyPr>
          <a:lstStyle/>
          <a:p>
            <a:pPr marL="4170679" algn="r">
              <a:lnSpc>
                <a:spcPct val="100000"/>
              </a:lnSpc>
              <a:spcBef>
                <a:spcPts val="95"/>
              </a:spcBef>
            </a:pPr>
            <a:r>
              <a:rPr lang="ru-RU"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ВИДЫ  КАЗНАЧЕЙСКИХ СЧЕТОВ</a:t>
            </a:r>
            <a:endParaRPr spc="-1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87385" y="4853127"/>
            <a:ext cx="32321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5</a:t>
            </a:fld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92138"/>
            <a:ext cx="7239000" cy="447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589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646" y="36759"/>
            <a:ext cx="8982709" cy="381514"/>
          </a:xfrm>
          <a:prstGeom prst="rect">
            <a:avLst/>
          </a:prstGeom>
        </p:spPr>
        <p:txBody>
          <a:bodyPr vert="horz" wrap="square" lIns="0" tIns="133984" rIns="0" bIns="0" rtlCol="0">
            <a:spAutoFit/>
          </a:bodyPr>
          <a:lstStyle/>
          <a:p>
            <a:pPr marL="4170679" algn="r">
              <a:lnSpc>
                <a:spcPct val="100000"/>
              </a:lnSpc>
              <a:spcBef>
                <a:spcPts val="95"/>
              </a:spcBef>
            </a:pPr>
            <a:r>
              <a:rPr lang="ru-RU" kern="1200" dirty="0">
                <a:solidFill>
                  <a:srgbClr val="11437F"/>
                </a:solidFill>
              </a:rPr>
              <a:t>Соответствие банковских счетов казначейским</a:t>
            </a:r>
            <a:endParaRPr spc="-1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87385" y="4853127"/>
            <a:ext cx="32321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6</a:t>
            </a:fld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159015"/>
              </p:ext>
            </p:extLst>
          </p:nvPr>
        </p:nvGraphicFramePr>
        <p:xfrm>
          <a:off x="107504" y="742950"/>
          <a:ext cx="4464496" cy="4353832"/>
        </p:xfrm>
        <a:graphic>
          <a:graphicData uri="http://schemas.openxmlformats.org/drawingml/2006/table">
            <a:tbl>
              <a:tblPr firstRow="1"/>
              <a:tblGrid>
                <a:gridCol w="16561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60697">
                <a:tc>
                  <a:txBody>
                    <a:bodyPr/>
                    <a:lstStyle>
                      <a:lvl1pPr marL="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800" dirty="0"/>
                        <a:t>Наименование казначейского счета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800" dirty="0"/>
                        <a:t>Кому открывается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600" dirty="0"/>
                        <a:t>Соответствие действующих балансовых счетов перспективным казначейским счетам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9449">
                <a:tc row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800" b="1" dirty="0"/>
                        <a:t>1) единый счет бюджета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финансовому органу субъекта Российской Федерации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40201</a:t>
                      </a:r>
                      <a:r>
                        <a:rPr lang="ru-RU" sz="800" baseline="0" dirty="0"/>
                        <a:t> </a:t>
                      </a:r>
                      <a:r>
                        <a:rPr lang="ru-RU" sz="800" baseline="0" dirty="0">
                          <a:sym typeface="Wingdings"/>
                        </a:rPr>
                        <a:t> 03221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76666">
                <a:tc vMerge="1">
                  <a:txBody>
                    <a:bodyPr/>
                    <a:lstStyle/>
                    <a:p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финансовому органу </a:t>
                      </a:r>
                      <a:br>
                        <a:rPr lang="ru-RU" sz="800" dirty="0"/>
                      </a:br>
                      <a:r>
                        <a:rPr lang="ru-RU" sz="800" dirty="0"/>
                        <a:t>муниципального образования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FE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40204</a:t>
                      </a:r>
                      <a:r>
                        <a:rPr lang="ru-RU" sz="800" baseline="0" dirty="0"/>
                        <a:t> </a:t>
                      </a:r>
                      <a:r>
                        <a:rPr lang="ru-RU" sz="800" baseline="0" dirty="0">
                          <a:sym typeface="Wingdings"/>
                        </a:rPr>
                        <a:t> 03231</a:t>
                      </a:r>
                      <a:endParaRPr lang="ru-RU" sz="800" dirty="0"/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F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42544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800" b="1" dirty="0"/>
                        <a:t>2) казначейский счет для осуществления и отражения операций по учету и распределению поступлений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Федеральному казначейству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FE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40101</a:t>
                      </a:r>
                      <a:r>
                        <a:rPr lang="ru-RU" sz="800" baseline="0" dirty="0"/>
                        <a:t> </a:t>
                      </a:r>
                      <a:r>
                        <a:rPr lang="ru-RU" sz="800" baseline="0" dirty="0">
                          <a:sym typeface="Wingdings"/>
                        </a:rPr>
                        <a:t> 03100</a:t>
                      </a:r>
                      <a:endParaRPr lang="ru-RU" sz="800" dirty="0"/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F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9449">
                <a:tc row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800" b="1" dirty="0"/>
                        <a:t>3) казначейский счет для осуществления и отражения операций с денежными средствами, поступающими во временное </a:t>
                      </a:r>
                      <a:r>
                        <a:rPr lang="ru-RU" sz="800" b="1" dirty="0" smtClean="0"/>
                        <a:t>распоряжение получателей средств бюджета субъекта РФ (местного бюджета), </a:t>
                      </a:r>
                      <a:endParaRPr lang="ru-RU" sz="800" b="1" dirty="0"/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финансовому органу субъекта Российской Федерации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FE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aseline="0" dirty="0"/>
                        <a:t>40302(2) </a:t>
                      </a:r>
                      <a:r>
                        <a:rPr lang="ru-RU" sz="800" baseline="0" dirty="0">
                          <a:sym typeface="Wingdings"/>
                        </a:rPr>
                        <a:t> 03222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F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632789">
                <a:tc vMerge="1">
                  <a:txBody>
                    <a:bodyPr/>
                    <a:lstStyle/>
                    <a:p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финансовому органу </a:t>
                      </a:r>
                      <a:br>
                        <a:rPr lang="ru-RU" sz="800" dirty="0"/>
                      </a:br>
                      <a:r>
                        <a:rPr lang="ru-RU" sz="800" dirty="0"/>
                        <a:t>муниципального образования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aseline="0" dirty="0">
                          <a:sym typeface="Wingdings"/>
                        </a:rPr>
                        <a:t>40302(3)</a:t>
                      </a:r>
                      <a:r>
                        <a:rPr lang="ru-RU" sz="800" baseline="0" dirty="0"/>
                        <a:t> </a:t>
                      </a:r>
                      <a:r>
                        <a:rPr lang="ru-RU" sz="800" baseline="0" dirty="0">
                          <a:sym typeface="Wingdings"/>
                        </a:rPr>
                        <a:t> 03232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69449">
                <a:tc row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800" b="1" dirty="0"/>
                        <a:t>4) казначейский счет для осуществления и отражения операций с денежными средствами бюджетных и автономных </a:t>
                      </a:r>
                      <a:r>
                        <a:rPr lang="ru-RU" sz="800" b="1" dirty="0" smtClean="0"/>
                        <a:t>учреждений (бюджета субъекта РФ (местного бюджета)), </a:t>
                      </a:r>
                    </a:p>
                    <a:p>
                      <a:endParaRPr lang="ru-RU" sz="800" b="1" dirty="0"/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финансовому органу субъекта Российской Федерации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aseline="0" dirty="0">
                          <a:sym typeface="Wingdings"/>
                        </a:rPr>
                        <a:t>40601(1)</a:t>
                      </a:r>
                      <a:r>
                        <a:rPr lang="ru-RU" sz="800" baseline="0" dirty="0"/>
                        <a:t> </a:t>
                      </a:r>
                      <a:r>
                        <a:rPr lang="ru-RU" sz="800" baseline="0" dirty="0">
                          <a:sym typeface="Wingdings"/>
                        </a:rPr>
                        <a:t> 03224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632789">
                <a:tc vMerge="1">
                  <a:txBody>
                    <a:bodyPr/>
                    <a:lstStyle/>
                    <a:p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финансовому органу </a:t>
                      </a:r>
                      <a:br>
                        <a:rPr lang="ru-RU" sz="800" dirty="0"/>
                      </a:br>
                      <a:r>
                        <a:rPr lang="ru-RU" sz="800" dirty="0"/>
                        <a:t>муниципального образования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FE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40701(1)</a:t>
                      </a:r>
                      <a:r>
                        <a:rPr lang="ru-RU" sz="800" baseline="0" dirty="0"/>
                        <a:t> </a:t>
                      </a:r>
                      <a:r>
                        <a:rPr lang="ru-RU" sz="800" baseline="0" dirty="0">
                          <a:sym typeface="Wingdings"/>
                        </a:rPr>
                        <a:t> 03234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F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481660"/>
              </p:ext>
            </p:extLst>
          </p:nvPr>
        </p:nvGraphicFramePr>
        <p:xfrm>
          <a:off x="4644008" y="742952"/>
          <a:ext cx="4464496" cy="4425100"/>
        </p:xfrm>
        <a:graphic>
          <a:graphicData uri="http://schemas.openxmlformats.org/drawingml/2006/table">
            <a:tbl>
              <a:tblPr firstRow="1"/>
              <a:tblGrid>
                <a:gridCol w="16561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51769">
                <a:tc>
                  <a:txBody>
                    <a:bodyPr/>
                    <a:lstStyle>
                      <a:lvl1pPr marL="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800" dirty="0"/>
                        <a:t>Наименование казначейского счета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800" dirty="0"/>
                        <a:t>Кому открывается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 b="1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800" dirty="0"/>
                        <a:t>Соответствие действующих балансовых счетов перспективным казначейским счетам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3658">
                <a:tc row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/>
                        <a:t>6) казначейский счет для осуществления и отражения операций с денежными средствами юридических лиц, не являющихся участниками бюджетного процесса, бюджетными и автономными </a:t>
                      </a:r>
                      <a:r>
                        <a:rPr lang="ru-RU" sz="800" b="1" dirty="0" smtClean="0"/>
                        <a:t>учреждениям источником финансового обеспечения которых являются средства бюджета субъекта РФ (местного бюджета)</a:t>
                      </a:r>
                      <a:endParaRPr lang="ru-RU" sz="800" b="1" dirty="0"/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финансовому органу субъекта Российской Федерации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FE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aseline="0" dirty="0">
                          <a:sym typeface="Wingdings"/>
                        </a:rPr>
                        <a:t>40601(2)</a:t>
                      </a:r>
                      <a:r>
                        <a:rPr lang="ru-RU" sz="800" baseline="0" dirty="0"/>
                        <a:t> </a:t>
                      </a:r>
                      <a:r>
                        <a:rPr lang="ru-RU" sz="800" baseline="0" dirty="0">
                          <a:sym typeface="Wingdings"/>
                        </a:rPr>
                        <a:t> 03225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F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92034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600" dirty="0"/>
                    </a:p>
                  </a:txBody>
                  <a:tcPr marL="90000" marT="36000" marB="36000"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финансовому органу </a:t>
                      </a:r>
                      <a:br>
                        <a:rPr lang="ru-RU" sz="800" dirty="0"/>
                      </a:br>
                      <a:r>
                        <a:rPr lang="ru-RU" sz="800" dirty="0"/>
                        <a:t>муниципального образования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aseline="0" dirty="0">
                          <a:sym typeface="Wingdings"/>
                        </a:rPr>
                        <a:t>40701(2)</a:t>
                      </a:r>
                      <a:r>
                        <a:rPr lang="ru-RU" sz="800" baseline="0" dirty="0"/>
                        <a:t> </a:t>
                      </a:r>
                      <a:r>
                        <a:rPr lang="ru-RU" sz="800" baseline="0" dirty="0">
                          <a:sym typeface="Wingdings"/>
                        </a:rPr>
                        <a:t> 03235</a:t>
                      </a:r>
                      <a:endParaRPr lang="ru-RU" sz="800" dirty="0"/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78508">
                <a:tc rowSpan="2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800" b="1" dirty="0"/>
                        <a:t>8) иные казначейские счета для осуществления и отражения операций в случаях, установленных Бюджетным кодексом РФ, а также иными законодательными и нормативными правовыми актами Правительства РФ, Минфина России и Казначейства России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800" dirty="0"/>
                        <a:t>Федеральному</a:t>
                      </a:r>
                      <a:r>
                        <a:rPr lang="ru-RU" sz="800" baseline="0" dirty="0"/>
                        <a:t> казначейству:</a:t>
                      </a:r>
                    </a:p>
                    <a:p>
                      <a:r>
                        <a:rPr lang="ru-RU" sz="800" baseline="0" dirty="0"/>
                        <a:t>– средства единого казначейского счета до выяснения принадлежности</a:t>
                      </a:r>
                      <a:endParaRPr lang="ru-RU" sz="800" dirty="0"/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ru-RU" sz="800" dirty="0"/>
                    </a:p>
                    <a:p>
                      <a:r>
                        <a:rPr lang="en-US" sz="800" dirty="0"/>
                        <a:t>[</a:t>
                      </a:r>
                      <a:r>
                        <a:rPr lang="ru-RU" sz="800" dirty="0"/>
                        <a:t>отсутствует</a:t>
                      </a:r>
                      <a:r>
                        <a:rPr lang="en-US" sz="800" dirty="0"/>
                        <a:t>]</a:t>
                      </a:r>
                      <a:r>
                        <a:rPr lang="ru-RU" sz="800" dirty="0"/>
                        <a:t> </a:t>
                      </a:r>
                      <a:r>
                        <a:rPr lang="ru-RU" sz="800" baseline="0" dirty="0"/>
                        <a:t> </a:t>
                      </a:r>
                      <a:r>
                        <a:rPr lang="ru-RU" sz="800" baseline="0" dirty="0">
                          <a:sym typeface="Wingdings"/>
                        </a:rPr>
                        <a:t> 03420</a:t>
                      </a:r>
                    </a:p>
                    <a:p>
                      <a:endParaRPr lang="ru-RU" sz="800" dirty="0"/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137863">
                <a:tc vMerge="1">
                  <a:txBody>
                    <a:bodyPr/>
                    <a:lstStyle/>
                    <a:p>
                      <a:endParaRPr lang="ru-RU" sz="600" dirty="0"/>
                    </a:p>
                  </a:txBody>
                  <a:tcPr marL="90000" marT="36000" marB="36000"/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/>
                        <a:t>– финансовый результат по операциям по управлению остатками средств на едином казначейском счете</a:t>
                      </a:r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FE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[</a:t>
                      </a:r>
                      <a:r>
                        <a:rPr lang="ru-RU" sz="800" dirty="0"/>
                        <a:t>отсутствует</a:t>
                      </a:r>
                      <a:r>
                        <a:rPr lang="en-US" sz="800" dirty="0"/>
                        <a:t>]</a:t>
                      </a:r>
                      <a:r>
                        <a:rPr lang="ru-RU" sz="800" dirty="0"/>
                        <a:t> </a:t>
                      </a:r>
                      <a:r>
                        <a:rPr lang="ru-RU" sz="800" baseline="0" dirty="0"/>
                        <a:t> </a:t>
                      </a:r>
                      <a:r>
                        <a:rPr lang="ru-RU" sz="800" baseline="0" dirty="0">
                          <a:sym typeface="Wingdings"/>
                        </a:rPr>
                        <a:t> 04100</a:t>
                      </a:r>
                      <a:endParaRPr lang="ru-RU" sz="800" dirty="0"/>
                    </a:p>
                  </a:txBody>
                  <a:tcPr marL="90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472C4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F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2895600" y="-154305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21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xfrm>
            <a:off x="8674608" y="4853126"/>
            <a:ext cx="436245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z="1600" b="1" spc="-5" smtClean="0">
                <a:solidFill>
                  <a:srgbClr val="11437E"/>
                </a:solidFill>
                <a:latin typeface="Arial"/>
                <a:cs typeface="Arial"/>
              </a:rPr>
              <a:t>7</a:t>
            </a:fld>
            <a:r>
              <a:rPr dirty="0" smtClean="0"/>
              <a:t>/</a:t>
            </a:r>
            <a:r>
              <a:rPr lang="ru-RU" dirty="0" smtClean="0"/>
              <a:t>23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154925" y="210693"/>
            <a:ext cx="191071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Казначейский</a:t>
            </a:r>
            <a:r>
              <a:rPr spc="-50" dirty="0"/>
              <a:t> </a:t>
            </a:r>
            <a:r>
              <a:rPr spc="-20" dirty="0"/>
              <a:t>счет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01162" y="1289558"/>
          <a:ext cx="8928087" cy="14325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6405"/>
                <a:gridCol w="446405"/>
                <a:gridCol w="446404"/>
                <a:gridCol w="446405"/>
                <a:gridCol w="446405"/>
                <a:gridCol w="446405"/>
                <a:gridCol w="446405"/>
                <a:gridCol w="446404"/>
                <a:gridCol w="446404"/>
                <a:gridCol w="446404"/>
                <a:gridCol w="446404"/>
                <a:gridCol w="446404"/>
                <a:gridCol w="446404"/>
                <a:gridCol w="446404"/>
                <a:gridCol w="446405"/>
                <a:gridCol w="446404"/>
                <a:gridCol w="446404"/>
                <a:gridCol w="446404"/>
                <a:gridCol w="446404"/>
                <a:gridCol w="446404"/>
              </a:tblGrid>
              <a:tr h="243840">
                <a:tc gridSpan="7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Признак казначейского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счета,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всегда равен</a:t>
                      </a:r>
                      <a:r>
                        <a:rPr sz="1000" spc="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«0»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1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438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6</a:t>
                      </a: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7</a:t>
                      </a: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8</a:t>
                      </a: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9</a:t>
                      </a: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8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8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11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8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12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8CAA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13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8CAA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14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8CAA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15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8CAA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16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8CAA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17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18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19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20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</a:tr>
              <a:tr h="396239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2" gridSpan="4">
                  <a:txBody>
                    <a:bodyPr/>
                    <a:lstStyle/>
                    <a:p>
                      <a:pPr marL="188595" marR="18288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Код вида казначейского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счета в соответствии с 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Планом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счетов 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казначейского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учета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B4C6E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gridSpan="3">
                  <a:txBody>
                    <a:bodyPr/>
                    <a:lstStyle/>
                    <a:p>
                      <a:pPr marL="144780" marR="13652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Код валюты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в  соответствии с 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Об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щеро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ий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ки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м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ификаторо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м 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валют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FE69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gridSpan="8">
                  <a:txBody>
                    <a:bodyPr/>
                    <a:lstStyle/>
                    <a:p>
                      <a:pPr marL="766445" marR="295910" indent="-4635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Идентификатор публично-правового образования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(в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общем случае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–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код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1000" spc="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ОКТМО)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8CAA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BCD6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2550" marR="71755" indent="127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ор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дковый 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номер</a:t>
                      </a:r>
                      <a:r>
                        <a:rPr sz="10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счета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ACB8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5486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2545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B4C6E7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2545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FE699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8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2545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8CAAC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marL="36830" marR="41465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Код территориального  органа Федерального  казначейства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solidFill>
                      <a:srgbClr val="BCD6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618539" y="2887068"/>
            <a:ext cx="7966709" cy="1351652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1200" spc="-10" dirty="0">
                <a:latin typeface="Arial"/>
                <a:cs typeface="Arial"/>
              </a:rPr>
              <a:t>Выделение </a:t>
            </a:r>
            <a:r>
              <a:rPr sz="1200" dirty="0">
                <a:latin typeface="Arial"/>
                <a:cs typeface="Arial"/>
              </a:rPr>
              <a:t>Банком </a:t>
            </a:r>
            <a:r>
              <a:rPr sz="1200" spc="-10" dirty="0">
                <a:latin typeface="Arial"/>
                <a:cs typeface="Arial"/>
              </a:rPr>
              <a:t>России группы счетов </a:t>
            </a:r>
            <a:r>
              <a:rPr sz="1200" dirty="0">
                <a:latin typeface="Arial"/>
                <a:cs typeface="Arial"/>
              </a:rPr>
              <a:t>«0» </a:t>
            </a:r>
            <a:r>
              <a:rPr sz="1200" spc="-5" dirty="0">
                <a:latin typeface="Arial"/>
                <a:cs typeface="Arial"/>
              </a:rPr>
              <a:t>для казначейских </a:t>
            </a:r>
            <a:r>
              <a:rPr sz="1200" spc="-10" dirty="0">
                <a:latin typeface="Arial"/>
                <a:cs typeface="Arial"/>
              </a:rPr>
              <a:t>счетов </a:t>
            </a:r>
            <a:r>
              <a:rPr sz="1200" spc="-5" dirty="0">
                <a:latin typeface="Arial"/>
                <a:cs typeface="Arial"/>
              </a:rPr>
              <a:t>согласовано </a:t>
            </a:r>
            <a:r>
              <a:rPr sz="1200" dirty="0">
                <a:latin typeface="Arial"/>
                <a:cs typeface="Arial"/>
              </a:rPr>
              <a:t>Банком </a:t>
            </a:r>
            <a:r>
              <a:rPr sz="1200" spc="-10" dirty="0">
                <a:latin typeface="Arial"/>
                <a:cs typeface="Arial"/>
              </a:rPr>
              <a:t>России </a:t>
            </a:r>
            <a:r>
              <a:rPr sz="1200" dirty="0">
                <a:latin typeface="Arial"/>
                <a:cs typeface="Arial"/>
              </a:rPr>
              <a:t>и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позволит:</a:t>
            </a:r>
            <a:endParaRPr sz="1200" dirty="0">
              <a:latin typeface="Arial"/>
              <a:cs typeface="Arial"/>
            </a:endParaRPr>
          </a:p>
          <a:p>
            <a:pPr marL="299085" marR="54610" indent="-287020">
              <a:lnSpc>
                <a:spcPct val="100000"/>
              </a:lnSpc>
              <a:spcBef>
                <a:spcPts val="600"/>
              </a:spcBef>
              <a:buChar char="•"/>
              <a:tabLst>
                <a:tab pos="299085" algn="l"/>
                <a:tab pos="299720" algn="l"/>
              </a:tabLst>
            </a:pPr>
            <a:r>
              <a:rPr sz="1200" spc="-5" dirty="0">
                <a:latin typeface="Arial"/>
                <a:cs typeface="Arial"/>
              </a:rPr>
              <a:t>Федеральному казначейству </a:t>
            </a:r>
            <a:r>
              <a:rPr sz="1200" spc="-10" dirty="0">
                <a:latin typeface="Arial"/>
                <a:cs typeface="Arial"/>
              </a:rPr>
              <a:t>использовать </a:t>
            </a:r>
            <a:r>
              <a:rPr sz="1200" dirty="0">
                <a:latin typeface="Arial"/>
                <a:cs typeface="Arial"/>
              </a:rPr>
              <a:t>при </a:t>
            </a:r>
            <a:r>
              <a:rPr sz="1200" spc="-5" dirty="0">
                <a:latin typeface="Arial"/>
                <a:cs typeface="Arial"/>
              </a:rPr>
              <a:t>нумерации казначейских </a:t>
            </a:r>
            <a:r>
              <a:rPr sz="1200" spc="-10" dirty="0">
                <a:latin typeface="Arial"/>
                <a:cs typeface="Arial"/>
              </a:rPr>
              <a:t>счетов </a:t>
            </a:r>
            <a:r>
              <a:rPr sz="1200" dirty="0">
                <a:latin typeface="Arial"/>
                <a:cs typeface="Arial"/>
              </a:rPr>
              <a:t>План </a:t>
            </a:r>
            <a:r>
              <a:rPr sz="1200" spc="-10" dirty="0">
                <a:latin typeface="Arial"/>
                <a:cs typeface="Arial"/>
              </a:rPr>
              <a:t>счетов </a:t>
            </a:r>
            <a:r>
              <a:rPr sz="1200" spc="-5" dirty="0">
                <a:latin typeface="Arial"/>
                <a:cs typeface="Arial"/>
              </a:rPr>
              <a:t>казначейского  </a:t>
            </a:r>
            <a:r>
              <a:rPr sz="1200" spc="-15" dirty="0">
                <a:latin typeface="Arial"/>
                <a:cs typeface="Arial"/>
              </a:rPr>
              <a:t>учета без </a:t>
            </a:r>
            <a:r>
              <a:rPr sz="1200" spc="-10" dirty="0">
                <a:latin typeface="Arial"/>
                <a:cs typeface="Arial"/>
              </a:rPr>
              <a:t>необходимости </a:t>
            </a:r>
            <a:r>
              <a:rPr sz="1200" spc="-5" dirty="0">
                <a:latin typeface="Arial"/>
                <a:cs typeface="Arial"/>
              </a:rPr>
              <a:t>адаптации </a:t>
            </a:r>
            <a:r>
              <a:rPr sz="1200" spc="-10" dirty="0">
                <a:latin typeface="Arial"/>
                <a:cs typeface="Arial"/>
              </a:rPr>
              <a:t>под </a:t>
            </a:r>
            <a:r>
              <a:rPr sz="1200" spc="-5" dirty="0">
                <a:latin typeface="Arial"/>
                <a:cs typeface="Arial"/>
              </a:rPr>
              <a:t>Планы </a:t>
            </a:r>
            <a:r>
              <a:rPr sz="1200" spc="-10" dirty="0">
                <a:latin typeface="Arial"/>
                <a:cs typeface="Arial"/>
              </a:rPr>
              <a:t>счетов бухгалтерского </a:t>
            </a:r>
            <a:r>
              <a:rPr sz="1200" spc="-15" dirty="0">
                <a:latin typeface="Arial"/>
                <a:cs typeface="Arial"/>
              </a:rPr>
              <a:t>учета </a:t>
            </a:r>
            <a:r>
              <a:rPr sz="1200" spc="-5" dirty="0">
                <a:latin typeface="Arial"/>
                <a:cs typeface="Arial"/>
              </a:rPr>
              <a:t>для </a:t>
            </a:r>
            <a:r>
              <a:rPr sz="1200" dirty="0">
                <a:latin typeface="Arial"/>
                <a:cs typeface="Arial"/>
              </a:rPr>
              <a:t>Банка </a:t>
            </a:r>
            <a:r>
              <a:rPr sz="1200" spc="-10" dirty="0">
                <a:latin typeface="Arial"/>
                <a:cs typeface="Arial"/>
              </a:rPr>
              <a:t>России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и</a:t>
            </a:r>
          </a:p>
          <a:p>
            <a:pPr marL="299085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кредитных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организаций</a:t>
            </a:r>
            <a:endParaRPr sz="1200" dirty="0">
              <a:latin typeface="Arial"/>
              <a:cs typeface="Arial"/>
            </a:endParaRPr>
          </a:p>
          <a:p>
            <a:pPr marL="299085" indent="-287020">
              <a:lnSpc>
                <a:spcPct val="100000"/>
              </a:lnSpc>
              <a:spcBef>
                <a:spcPts val="600"/>
              </a:spcBef>
              <a:buChar char="•"/>
              <a:tabLst>
                <a:tab pos="299085" algn="l"/>
                <a:tab pos="299720" algn="l"/>
              </a:tabLst>
            </a:pPr>
            <a:r>
              <a:rPr sz="1200" spc="-5" dirty="0">
                <a:latin typeface="Arial"/>
                <a:cs typeface="Arial"/>
              </a:rPr>
              <a:t>кредитным организациям </a:t>
            </a:r>
            <a:r>
              <a:rPr sz="1200" spc="-10" dirty="0">
                <a:latin typeface="Arial"/>
                <a:cs typeface="Arial"/>
              </a:rPr>
              <a:t>однозначно отличать </a:t>
            </a:r>
            <a:r>
              <a:rPr sz="1200" spc="-5" dirty="0">
                <a:latin typeface="Arial"/>
                <a:cs typeface="Arial"/>
              </a:rPr>
              <a:t>казначейские </a:t>
            </a:r>
            <a:r>
              <a:rPr sz="1200" spc="-15" dirty="0">
                <a:latin typeface="Arial"/>
                <a:cs typeface="Arial"/>
              </a:rPr>
              <a:t>счета от </a:t>
            </a:r>
            <a:r>
              <a:rPr sz="1200" spc="-5" dirty="0">
                <a:latin typeface="Arial"/>
                <a:cs typeface="Arial"/>
              </a:rPr>
              <a:t>банковских, </a:t>
            </a:r>
            <a:r>
              <a:rPr sz="1200" spc="-10" dirty="0">
                <a:latin typeface="Arial"/>
                <a:cs typeface="Arial"/>
              </a:rPr>
              <a:t>использовать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признак</a:t>
            </a:r>
            <a:endParaRPr sz="1200" dirty="0">
              <a:latin typeface="Arial"/>
              <a:cs typeface="Arial"/>
            </a:endParaRPr>
          </a:p>
          <a:p>
            <a:pPr marL="299085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для </a:t>
            </a:r>
            <a:r>
              <a:rPr sz="1200" spc="-10" dirty="0">
                <a:latin typeface="Arial"/>
                <a:cs typeface="Arial"/>
              </a:rPr>
              <a:t>установления </a:t>
            </a:r>
            <a:r>
              <a:rPr sz="1200" spc="-5" dirty="0">
                <a:latin typeface="Arial"/>
                <a:cs typeface="Arial"/>
              </a:rPr>
              <a:t>форматно-логических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контролей</a:t>
            </a:r>
            <a:endParaRPr sz="12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00008" y="4833924"/>
            <a:ext cx="4108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11437E"/>
                </a:solidFill>
                <a:latin typeface="Arial"/>
                <a:cs typeface="Arial"/>
              </a:rPr>
              <a:t>4</a:t>
            </a:r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spc="-5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3216" y="63411"/>
            <a:ext cx="1402461" cy="5489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0" y="699516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368547" y="210693"/>
            <a:ext cx="469328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Организация </a:t>
            </a:r>
            <a:r>
              <a:rPr spc="-15" dirty="0"/>
              <a:t>системы </a:t>
            </a:r>
            <a:r>
              <a:rPr spc="-5" dirty="0"/>
              <a:t>казначейских</a:t>
            </a:r>
            <a:r>
              <a:rPr spc="75" dirty="0"/>
              <a:t> </a:t>
            </a:r>
            <a:r>
              <a:rPr spc="-15" dirty="0"/>
              <a:t>платежей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297551" y="2171193"/>
            <a:ext cx="3531871" cy="7360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400" b="1" spc="-5" dirty="0">
                <a:solidFill>
                  <a:srgbClr val="11437E"/>
                </a:solidFill>
                <a:latin typeface="Arial"/>
                <a:cs typeface="Arial"/>
              </a:rPr>
              <a:t>Центр</a:t>
            </a:r>
            <a:r>
              <a:rPr sz="1400" b="1" spc="5" dirty="0">
                <a:solidFill>
                  <a:srgbClr val="11437E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11437E"/>
                </a:solidFill>
                <a:latin typeface="Arial"/>
                <a:cs typeface="Arial"/>
              </a:rPr>
              <a:t>специализации</a:t>
            </a:r>
            <a:endParaRPr sz="1400" dirty="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15"/>
              </a:spcBef>
            </a:pPr>
            <a:r>
              <a:rPr sz="1100" spc="-5" dirty="0">
                <a:latin typeface="Arial"/>
                <a:cs typeface="Arial"/>
              </a:rPr>
              <a:t>территориальный орган Федерального казначейства,  осуществляющий </a:t>
            </a:r>
            <a:r>
              <a:rPr sz="1100" dirty="0">
                <a:latin typeface="Arial"/>
                <a:cs typeface="Arial"/>
              </a:rPr>
              <a:t>прием к </a:t>
            </a:r>
            <a:r>
              <a:rPr sz="1100" spc="-5" dirty="0">
                <a:latin typeface="Arial"/>
                <a:cs typeface="Arial"/>
              </a:rPr>
              <a:t>исполнению </a:t>
            </a:r>
            <a:r>
              <a:rPr sz="1100" dirty="0">
                <a:latin typeface="Arial"/>
                <a:cs typeface="Arial"/>
              </a:rPr>
              <a:t>распоряжений  </a:t>
            </a:r>
            <a:r>
              <a:rPr sz="1100" spc="-5" dirty="0">
                <a:latin typeface="Arial"/>
                <a:cs typeface="Arial"/>
              </a:rPr>
              <a:t>участников системы казначейских платежей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59744" y="847740"/>
            <a:ext cx="413163" cy="4195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4785153" y="849391"/>
            <a:ext cx="415060" cy="4195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255553" y="2204824"/>
            <a:ext cx="419679" cy="41845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373381" y="2361412"/>
            <a:ext cx="184023" cy="1942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4776309" y="2217524"/>
            <a:ext cx="419679" cy="41845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4888358" y="2368259"/>
            <a:ext cx="208356" cy="19701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 txBox="1"/>
          <p:nvPr/>
        </p:nvSpPr>
        <p:spPr>
          <a:xfrm>
            <a:off x="5279898" y="870965"/>
            <a:ext cx="245300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11437E"/>
                </a:solidFill>
                <a:latin typeface="Arial"/>
                <a:cs typeface="Arial"/>
              </a:rPr>
              <a:t>Участники</a:t>
            </a:r>
            <a:r>
              <a:rPr sz="1400" b="1" spc="-25" dirty="0">
                <a:solidFill>
                  <a:srgbClr val="11437E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1437E"/>
                </a:solidFill>
                <a:latin typeface="Arial"/>
                <a:cs typeface="Arial"/>
              </a:rPr>
              <a:t>системы</a:t>
            </a:r>
            <a:endParaRPr sz="14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"/>
              </a:spcBef>
            </a:pPr>
            <a:r>
              <a:rPr sz="1100" b="1" dirty="0">
                <a:solidFill>
                  <a:srgbClr val="C00000"/>
                </a:solidFill>
                <a:latin typeface="Arial"/>
                <a:cs typeface="Arial"/>
              </a:rPr>
              <a:t>прямые </a:t>
            </a:r>
            <a:r>
              <a:rPr sz="1100" dirty="0">
                <a:latin typeface="Arial"/>
                <a:cs typeface="Arial"/>
              </a:rPr>
              <a:t>и </a:t>
            </a:r>
            <a:r>
              <a:rPr sz="1100" spc="-5" dirty="0">
                <a:latin typeface="Arial"/>
                <a:cs typeface="Arial"/>
              </a:rPr>
              <a:t>косвенные участники,  определенные Бюджетным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кодексом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58139" y="870966"/>
            <a:ext cx="2301240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11437E"/>
                </a:solidFill>
                <a:latin typeface="Arial"/>
                <a:cs typeface="Arial"/>
              </a:rPr>
              <a:t>Оператор</a:t>
            </a:r>
            <a:r>
              <a:rPr sz="1400" b="1" spc="-20" dirty="0">
                <a:solidFill>
                  <a:srgbClr val="11437E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1437E"/>
                </a:solidFill>
                <a:latin typeface="Arial"/>
                <a:cs typeface="Arial"/>
              </a:rPr>
              <a:t>системы</a:t>
            </a:r>
            <a:endParaRPr sz="1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Федеральное</a:t>
            </a:r>
            <a:r>
              <a:rPr sz="1400" spc="-7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казначейство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58140" y="2167256"/>
            <a:ext cx="3509645" cy="19210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" dirty="0">
                <a:solidFill>
                  <a:srgbClr val="11437E"/>
                </a:solidFill>
                <a:latin typeface="Arial"/>
                <a:cs typeface="Arial"/>
              </a:rPr>
              <a:t>Платежный</a:t>
            </a:r>
            <a:r>
              <a:rPr sz="1400" b="1" dirty="0">
                <a:solidFill>
                  <a:srgbClr val="11437E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11437E"/>
                </a:solidFill>
                <a:latin typeface="Arial"/>
                <a:cs typeface="Arial"/>
              </a:rPr>
              <a:t>центр</a:t>
            </a:r>
            <a:endParaRPr sz="1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100" spc="-5" dirty="0">
                <a:latin typeface="Arial"/>
                <a:cs typeface="Arial"/>
              </a:rPr>
              <a:t>территориальный орган Федерального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казначейства,</a:t>
            </a:r>
            <a:endParaRPr sz="1100" dirty="0">
              <a:latin typeface="Arial"/>
              <a:cs typeface="Arial"/>
            </a:endParaRPr>
          </a:p>
          <a:p>
            <a:pPr marL="12700" marR="554355">
              <a:lnSpc>
                <a:spcPct val="100000"/>
              </a:lnSpc>
            </a:pPr>
            <a:r>
              <a:rPr sz="1100" spc="-5" dirty="0">
                <a:latin typeface="Arial"/>
                <a:cs typeface="Arial"/>
              </a:rPr>
              <a:t>осуществляющий исполнение </a:t>
            </a:r>
            <a:r>
              <a:rPr sz="1100" dirty="0">
                <a:latin typeface="Arial"/>
                <a:cs typeface="Arial"/>
              </a:rPr>
              <a:t>распоряжений  </a:t>
            </a:r>
            <a:r>
              <a:rPr sz="1100" spc="-5" dirty="0">
                <a:latin typeface="Arial"/>
                <a:cs typeface="Arial"/>
              </a:rPr>
              <a:t>участников системы казначейских</a:t>
            </a:r>
            <a:r>
              <a:rPr sz="1100" spc="2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платежей,</a:t>
            </a:r>
            <a:endParaRPr sz="1100" dirty="0">
              <a:latin typeface="Arial"/>
              <a:cs typeface="Arial"/>
            </a:endParaRPr>
          </a:p>
          <a:p>
            <a:pPr marL="12700" marR="144780">
              <a:lnSpc>
                <a:spcPct val="100000"/>
              </a:lnSpc>
            </a:pPr>
            <a:r>
              <a:rPr sz="1100" spc="-5" dirty="0">
                <a:latin typeface="Arial"/>
                <a:cs typeface="Arial"/>
              </a:rPr>
              <a:t>составление </a:t>
            </a:r>
            <a:r>
              <a:rPr sz="1100" dirty="0">
                <a:latin typeface="Arial"/>
                <a:cs typeface="Arial"/>
              </a:rPr>
              <a:t>и представление в Центральный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банк  Российской Федерации, кредитные организации  </a:t>
            </a:r>
            <a:r>
              <a:rPr sz="1100" dirty="0">
                <a:latin typeface="Arial"/>
                <a:cs typeface="Arial"/>
              </a:rPr>
              <a:t>распоряжений о переводе </a:t>
            </a:r>
            <a:r>
              <a:rPr sz="1100" spc="-5" dirty="0">
                <a:latin typeface="Arial"/>
                <a:cs typeface="Arial"/>
              </a:rPr>
              <a:t>денежных </a:t>
            </a:r>
            <a:r>
              <a:rPr sz="1100" dirty="0">
                <a:latin typeface="Arial"/>
                <a:cs typeface="Arial"/>
              </a:rPr>
              <a:t>средств</a:t>
            </a:r>
            <a:r>
              <a:rPr sz="1100" spc="-1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с</a:t>
            </a:r>
          </a:p>
          <a:p>
            <a:pPr marL="12700" marR="36195">
              <a:lnSpc>
                <a:spcPct val="100000"/>
              </a:lnSpc>
              <a:spcBef>
                <a:spcPts val="5"/>
              </a:spcBef>
            </a:pPr>
            <a:r>
              <a:rPr sz="1100" spc="-5" dirty="0">
                <a:latin typeface="Arial"/>
                <a:cs typeface="Arial"/>
              </a:rPr>
              <a:t>банковских </a:t>
            </a:r>
            <a:r>
              <a:rPr sz="1100" dirty="0">
                <a:latin typeface="Arial"/>
                <a:cs typeface="Arial"/>
              </a:rPr>
              <a:t>счетов, </a:t>
            </a:r>
            <a:r>
              <a:rPr sz="1100" spc="-5" dirty="0">
                <a:latin typeface="Arial"/>
                <a:cs typeface="Arial"/>
              </a:rPr>
              <a:t>обслуживаемых </a:t>
            </a:r>
            <a:r>
              <a:rPr sz="1100" dirty="0">
                <a:latin typeface="Arial"/>
                <a:cs typeface="Arial"/>
              </a:rPr>
              <a:t>в </a:t>
            </a:r>
            <a:r>
              <a:rPr sz="1100" spc="-5" dirty="0">
                <a:latin typeface="Arial"/>
                <a:cs typeface="Arial"/>
              </a:rPr>
              <a:t>соответствии </a:t>
            </a:r>
            <a:r>
              <a:rPr sz="1100" dirty="0">
                <a:latin typeface="Arial"/>
                <a:cs typeface="Arial"/>
              </a:rPr>
              <a:t>с  </a:t>
            </a:r>
            <a:r>
              <a:rPr sz="1100" spc="-5" dirty="0">
                <a:latin typeface="Arial"/>
                <a:cs typeface="Arial"/>
              </a:rPr>
              <a:t>Бюджетным кодексом, взаимодействие </a:t>
            </a:r>
            <a:r>
              <a:rPr sz="1100" dirty="0">
                <a:latin typeface="Arial"/>
                <a:cs typeface="Arial"/>
              </a:rPr>
              <a:t>с  </a:t>
            </a:r>
            <a:r>
              <a:rPr sz="1100" spc="-5" dirty="0">
                <a:latin typeface="Arial"/>
                <a:cs typeface="Arial"/>
              </a:rPr>
              <a:t>операторами услуг </a:t>
            </a:r>
            <a:r>
              <a:rPr sz="1100" dirty="0">
                <a:latin typeface="Arial"/>
                <a:cs typeface="Arial"/>
              </a:rPr>
              <a:t>платежной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инфраструктуры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latin typeface="Arial"/>
                <a:cs typeface="Arial"/>
              </a:rPr>
              <a:t>платежных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систем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313427" y="3468752"/>
            <a:ext cx="3509645" cy="9053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11437E"/>
                </a:solidFill>
                <a:latin typeface="Arial"/>
                <a:cs typeface="Arial"/>
              </a:rPr>
              <a:t>Обслуживающий</a:t>
            </a:r>
            <a:r>
              <a:rPr sz="1400" b="1" spc="25" dirty="0">
                <a:solidFill>
                  <a:srgbClr val="11437E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11437E"/>
                </a:solidFill>
                <a:latin typeface="Arial"/>
                <a:cs typeface="Arial"/>
              </a:rPr>
              <a:t>центр</a:t>
            </a:r>
            <a:endParaRPr sz="14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5"/>
              </a:spcBef>
            </a:pPr>
            <a:r>
              <a:rPr sz="1100" spc="-5" dirty="0">
                <a:latin typeface="Arial"/>
                <a:cs typeface="Arial"/>
              </a:rPr>
              <a:t>территориальный орган Федерального казначейства,  осуществляющий </a:t>
            </a:r>
            <a:r>
              <a:rPr sz="1100" dirty="0">
                <a:latin typeface="Arial"/>
                <a:cs typeface="Arial"/>
              </a:rPr>
              <a:t>прием распоряжений </a:t>
            </a:r>
            <a:r>
              <a:rPr sz="1100" spc="-5" dirty="0">
                <a:latin typeface="Arial"/>
                <a:cs typeface="Arial"/>
              </a:rPr>
              <a:t>участников  системы казначейских платежей, </a:t>
            </a:r>
            <a:r>
              <a:rPr sz="1100" dirty="0">
                <a:latin typeface="Arial"/>
                <a:cs typeface="Arial"/>
              </a:rPr>
              <a:t>составленных </a:t>
            </a:r>
            <a:r>
              <a:rPr sz="1100" spc="-5" dirty="0">
                <a:latin typeface="Arial"/>
                <a:cs typeface="Arial"/>
              </a:rPr>
              <a:t>на  бумажных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носителях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792183" y="3513648"/>
            <a:ext cx="419679" cy="41845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19"/>
          <p:cNvSpPr txBox="1"/>
          <p:nvPr/>
        </p:nvSpPr>
        <p:spPr>
          <a:xfrm>
            <a:off x="258267" y="1592707"/>
            <a:ext cx="643763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i="1" spc="-5" dirty="0">
                <a:latin typeface="Arial"/>
                <a:cs typeface="Arial"/>
              </a:rPr>
              <a:t>Правилами организации </a:t>
            </a:r>
            <a:r>
              <a:rPr sz="1200" b="1" i="1" dirty="0">
                <a:latin typeface="Arial"/>
                <a:cs typeface="Arial"/>
              </a:rPr>
              <a:t>и </a:t>
            </a:r>
            <a:r>
              <a:rPr sz="1200" b="1" i="1" spc="-5" dirty="0">
                <a:latin typeface="Arial"/>
                <a:cs typeface="Arial"/>
              </a:rPr>
              <a:t>функционирования СКП определяется </a:t>
            </a:r>
            <a:r>
              <a:rPr sz="1200" b="1" i="1" spc="-10" dirty="0">
                <a:latin typeface="Arial"/>
                <a:cs typeface="Arial"/>
              </a:rPr>
              <a:t>ролевая </a:t>
            </a:r>
            <a:r>
              <a:rPr sz="1200" b="1" i="1" dirty="0">
                <a:latin typeface="Arial"/>
                <a:cs typeface="Arial"/>
              </a:rPr>
              <a:t>модель</a:t>
            </a:r>
            <a:r>
              <a:rPr sz="1200" i="1" dirty="0">
                <a:latin typeface="Arial"/>
                <a:cs typeface="Arial"/>
              </a:rPr>
              <a:t>,  </a:t>
            </a:r>
            <a:r>
              <a:rPr sz="1200" i="1" spc="-10" dirty="0">
                <a:latin typeface="Arial"/>
                <a:cs typeface="Arial"/>
              </a:rPr>
              <a:t>которая будет </a:t>
            </a:r>
            <a:r>
              <a:rPr sz="1200" i="1" spc="-5" dirty="0">
                <a:latin typeface="Arial"/>
                <a:cs typeface="Arial"/>
              </a:rPr>
              <a:t>применима </a:t>
            </a:r>
            <a:r>
              <a:rPr sz="1200" i="1" dirty="0">
                <a:latin typeface="Arial"/>
                <a:cs typeface="Arial"/>
              </a:rPr>
              <a:t>и в </a:t>
            </a:r>
            <a:r>
              <a:rPr sz="1200" i="1" spc="-5" dirty="0">
                <a:latin typeface="Arial"/>
                <a:cs typeface="Arial"/>
              </a:rPr>
              <a:t>перспективе специализации (централизации)</a:t>
            </a:r>
            <a:r>
              <a:rPr sz="1200" i="1" spc="-114" dirty="0">
                <a:latin typeface="Arial"/>
                <a:cs typeface="Arial"/>
              </a:rPr>
              <a:t> </a:t>
            </a:r>
            <a:r>
              <a:rPr sz="1200" i="1" spc="-5" dirty="0">
                <a:latin typeface="Arial"/>
                <a:cs typeface="Arial"/>
              </a:rPr>
              <a:t>функций: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8739" y="4748580"/>
            <a:ext cx="8423911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050" i="1" spc="-5" dirty="0" smtClean="0">
                <a:latin typeface="Arial"/>
                <a:cs typeface="Arial"/>
              </a:rPr>
              <a:t>Управление </a:t>
            </a:r>
            <a:r>
              <a:rPr sz="1050" i="1" dirty="0" smtClean="0">
                <a:latin typeface="Arial"/>
                <a:cs typeface="Arial"/>
              </a:rPr>
              <a:t>Федерального </a:t>
            </a:r>
            <a:r>
              <a:rPr lang="ru-RU" sz="1050" i="1" dirty="0" smtClean="0">
                <a:latin typeface="Arial"/>
                <a:cs typeface="Arial"/>
              </a:rPr>
              <a:t> </a:t>
            </a:r>
            <a:r>
              <a:rPr sz="1050" i="1" spc="-5" dirty="0" smtClean="0">
                <a:latin typeface="Arial"/>
                <a:cs typeface="Arial"/>
              </a:rPr>
              <a:t>казначейства </a:t>
            </a:r>
            <a:r>
              <a:rPr lang="ru-RU" sz="1050" i="1" spc="-5" dirty="0" smtClean="0">
                <a:latin typeface="Arial"/>
                <a:cs typeface="Arial"/>
              </a:rPr>
              <a:t>по Ростовской области </a:t>
            </a:r>
            <a:r>
              <a:rPr sz="1050" i="1" spc="-5" dirty="0" smtClean="0">
                <a:latin typeface="Arial"/>
                <a:cs typeface="Arial"/>
              </a:rPr>
              <a:t>выполня</a:t>
            </a:r>
            <a:r>
              <a:rPr lang="ru-RU" sz="1050" i="1" spc="-5" dirty="0" smtClean="0">
                <a:latin typeface="Arial"/>
                <a:cs typeface="Arial"/>
              </a:rPr>
              <a:t>е</a:t>
            </a:r>
            <a:r>
              <a:rPr sz="1050" i="1" spc="-5" dirty="0" smtClean="0">
                <a:latin typeface="Arial"/>
                <a:cs typeface="Arial"/>
              </a:rPr>
              <a:t>т </a:t>
            </a:r>
            <a:r>
              <a:rPr sz="1050" i="1" dirty="0">
                <a:latin typeface="Arial"/>
                <a:cs typeface="Arial"/>
              </a:rPr>
              <a:t>с </a:t>
            </a:r>
            <a:r>
              <a:rPr sz="1050" i="1" spc="-5" dirty="0">
                <a:latin typeface="Arial"/>
                <a:cs typeface="Arial"/>
              </a:rPr>
              <a:t>01.01.2021 </a:t>
            </a:r>
            <a:r>
              <a:rPr sz="1050" i="1" dirty="0">
                <a:latin typeface="Arial"/>
                <a:cs typeface="Arial"/>
              </a:rPr>
              <a:t>функции </a:t>
            </a:r>
            <a:r>
              <a:rPr sz="1050" i="1" spc="-5" dirty="0">
                <a:latin typeface="Arial"/>
                <a:cs typeface="Arial"/>
              </a:rPr>
              <a:t>Платежного центра, Центра специализации </a:t>
            </a:r>
            <a:r>
              <a:rPr sz="1050" i="1" dirty="0">
                <a:latin typeface="Arial"/>
                <a:cs typeface="Arial"/>
              </a:rPr>
              <a:t>и </a:t>
            </a:r>
            <a:r>
              <a:rPr sz="1050" i="1" spc="-5" dirty="0">
                <a:latin typeface="Arial"/>
                <a:cs typeface="Arial"/>
              </a:rPr>
              <a:t>Обслуживающего</a:t>
            </a:r>
            <a:r>
              <a:rPr sz="1050" i="1" spc="-45" dirty="0">
                <a:latin typeface="Arial"/>
                <a:cs typeface="Arial"/>
              </a:rPr>
              <a:t> </a:t>
            </a:r>
            <a:r>
              <a:rPr sz="1050" i="1" spc="-10" dirty="0">
                <a:latin typeface="Arial"/>
                <a:cs typeface="Arial"/>
              </a:rPr>
              <a:t>центра</a:t>
            </a:r>
            <a:endParaRPr sz="105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00008" y="4833924"/>
            <a:ext cx="4108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>
                <a:solidFill>
                  <a:srgbClr val="11437E"/>
                </a:solidFill>
                <a:latin typeface="Arial"/>
                <a:cs typeface="Arial"/>
              </a:rPr>
              <a:t>7</a:t>
            </a:r>
            <a:r>
              <a:rPr sz="900" dirty="0" smtClean="0">
                <a:solidFill>
                  <a:srgbClr val="7E7E7E"/>
                </a:solidFill>
                <a:latin typeface="Arial"/>
                <a:cs typeface="Arial"/>
              </a:rPr>
              <a:t>/</a:t>
            </a:r>
            <a:r>
              <a:rPr lang="ru-RU" sz="900" spc="-5" dirty="0" smtClean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3216" y="63411"/>
            <a:ext cx="1402461" cy="5489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0" y="699516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644144" y="481331"/>
            <a:ext cx="245237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spc="-5" dirty="0" smtClean="0">
                <a:solidFill>
                  <a:srgbClr val="8496AF"/>
                </a:solidFill>
                <a:latin typeface="Arial"/>
                <a:cs typeface="Arial"/>
              </a:rPr>
              <a:t>УФК по Ростовской области</a:t>
            </a:r>
            <a:endParaRPr lang="ru-RU" sz="900" spc="-5" dirty="0">
              <a:solidFill>
                <a:srgbClr val="8496AF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0646" y="88774"/>
            <a:ext cx="8982709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63620" marR="7620" algn="r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Распоряжение </a:t>
            </a:r>
            <a:r>
              <a:rPr spc="-5" dirty="0"/>
              <a:t>о </a:t>
            </a:r>
            <a:r>
              <a:rPr spc="-15" dirty="0"/>
              <a:t>совершении </a:t>
            </a:r>
            <a:r>
              <a:rPr spc="-10" dirty="0"/>
              <a:t>казначейского</a:t>
            </a:r>
            <a:r>
              <a:rPr spc="120" dirty="0"/>
              <a:t> </a:t>
            </a:r>
            <a:r>
              <a:rPr spc="-10" dirty="0"/>
              <a:t>платежа.</a:t>
            </a:r>
          </a:p>
          <a:p>
            <a:pPr marL="3563620" marR="5080" algn="r">
              <a:lnSpc>
                <a:spcPct val="100000"/>
              </a:lnSpc>
            </a:pPr>
            <a:r>
              <a:rPr spc="-10" dirty="0"/>
              <a:t>Правовое</a:t>
            </a:r>
            <a:r>
              <a:rPr spc="-65" dirty="0"/>
              <a:t> </a:t>
            </a:r>
            <a:r>
              <a:rPr spc="-10" dirty="0"/>
              <a:t>регулирование</a:t>
            </a:r>
          </a:p>
        </p:txBody>
      </p:sp>
      <p:sp>
        <p:nvSpPr>
          <p:cNvPr id="7" name="object 7"/>
          <p:cNvSpPr/>
          <p:nvPr/>
        </p:nvSpPr>
        <p:spPr>
          <a:xfrm>
            <a:off x="467537" y="2355725"/>
            <a:ext cx="3744595" cy="2304415"/>
          </a:xfrm>
          <a:custGeom>
            <a:avLst/>
            <a:gdLst/>
            <a:ahLst/>
            <a:cxnLst/>
            <a:rect l="l" t="t" r="r" b="b"/>
            <a:pathLst>
              <a:path w="3744595" h="2304415">
                <a:moveTo>
                  <a:pt x="0" y="224408"/>
                </a:moveTo>
                <a:lnTo>
                  <a:pt x="4560" y="179178"/>
                </a:lnTo>
                <a:lnTo>
                  <a:pt x="17639" y="137052"/>
                </a:lnTo>
                <a:lnTo>
                  <a:pt x="38334" y="98933"/>
                </a:lnTo>
                <a:lnTo>
                  <a:pt x="65743" y="65722"/>
                </a:lnTo>
                <a:lnTo>
                  <a:pt x="98962" y="38321"/>
                </a:lnTo>
                <a:lnTo>
                  <a:pt x="137090" y="17633"/>
                </a:lnTo>
                <a:lnTo>
                  <a:pt x="179223" y="4558"/>
                </a:lnTo>
                <a:lnTo>
                  <a:pt x="224459" y="0"/>
                </a:lnTo>
                <a:lnTo>
                  <a:pt x="3520008" y="0"/>
                </a:lnTo>
                <a:lnTo>
                  <a:pt x="3565238" y="4558"/>
                </a:lnTo>
                <a:lnTo>
                  <a:pt x="3607364" y="17633"/>
                </a:lnTo>
                <a:lnTo>
                  <a:pt x="3645483" y="38321"/>
                </a:lnTo>
                <a:lnTo>
                  <a:pt x="3678694" y="65722"/>
                </a:lnTo>
                <a:lnTo>
                  <a:pt x="3706095" y="98933"/>
                </a:lnTo>
                <a:lnTo>
                  <a:pt x="3726784" y="137052"/>
                </a:lnTo>
                <a:lnTo>
                  <a:pt x="3739858" y="179178"/>
                </a:lnTo>
                <a:lnTo>
                  <a:pt x="3744417" y="224408"/>
                </a:lnTo>
                <a:lnTo>
                  <a:pt x="3744417" y="2079802"/>
                </a:lnTo>
                <a:lnTo>
                  <a:pt x="3739858" y="2125038"/>
                </a:lnTo>
                <a:lnTo>
                  <a:pt x="3726784" y="2167172"/>
                </a:lnTo>
                <a:lnTo>
                  <a:pt x="3706095" y="2205299"/>
                </a:lnTo>
                <a:lnTo>
                  <a:pt x="3678694" y="2238519"/>
                </a:lnTo>
                <a:lnTo>
                  <a:pt x="3645483" y="2265928"/>
                </a:lnTo>
                <a:lnTo>
                  <a:pt x="3607364" y="2286623"/>
                </a:lnTo>
                <a:lnTo>
                  <a:pt x="3565238" y="2299702"/>
                </a:lnTo>
                <a:lnTo>
                  <a:pt x="3520008" y="2304262"/>
                </a:lnTo>
                <a:lnTo>
                  <a:pt x="224459" y="2304262"/>
                </a:lnTo>
                <a:lnTo>
                  <a:pt x="179223" y="2299702"/>
                </a:lnTo>
                <a:lnTo>
                  <a:pt x="137090" y="2286623"/>
                </a:lnTo>
                <a:lnTo>
                  <a:pt x="98962" y="2265928"/>
                </a:lnTo>
                <a:lnTo>
                  <a:pt x="65743" y="2238519"/>
                </a:lnTo>
                <a:lnTo>
                  <a:pt x="38334" y="2205299"/>
                </a:lnTo>
                <a:lnTo>
                  <a:pt x="17639" y="2167172"/>
                </a:lnTo>
                <a:lnTo>
                  <a:pt x="4560" y="2125038"/>
                </a:lnTo>
                <a:lnTo>
                  <a:pt x="0" y="2079802"/>
                </a:lnTo>
                <a:lnTo>
                  <a:pt x="0" y="224408"/>
                </a:lnTo>
                <a:close/>
              </a:path>
            </a:pathLst>
          </a:custGeom>
          <a:ln w="254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667004" y="2439671"/>
            <a:ext cx="33426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Arial"/>
                <a:cs typeface="Arial"/>
              </a:rPr>
              <a:t>Правила организации </a:t>
            </a:r>
            <a:r>
              <a:rPr sz="1200" b="1" dirty="0">
                <a:latin typeface="Arial"/>
                <a:cs typeface="Arial"/>
              </a:rPr>
              <a:t>и</a:t>
            </a:r>
            <a:r>
              <a:rPr sz="1200" b="1" spc="-30" dirty="0">
                <a:latin typeface="Arial"/>
                <a:cs typeface="Arial"/>
              </a:rPr>
              <a:t> </a:t>
            </a:r>
            <a:r>
              <a:rPr sz="1200" b="1" spc="-10" dirty="0">
                <a:latin typeface="Arial"/>
                <a:cs typeface="Arial"/>
              </a:rPr>
              <a:t>функционирования</a:t>
            </a:r>
            <a:endParaRPr sz="12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200" b="1" spc="-10" dirty="0">
                <a:latin typeface="Arial"/>
                <a:cs typeface="Arial"/>
              </a:rPr>
              <a:t>системы </a:t>
            </a:r>
            <a:r>
              <a:rPr sz="1200" b="1" spc="-5" dirty="0">
                <a:latin typeface="Arial"/>
                <a:cs typeface="Arial"/>
              </a:rPr>
              <a:t>казначейских</a:t>
            </a:r>
            <a:r>
              <a:rPr sz="1200" b="1" spc="-30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платежей: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2140" y="2958211"/>
            <a:ext cx="3413760" cy="16132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146050" indent="-287020">
              <a:lnSpc>
                <a:spcPct val="100000"/>
              </a:lnSpc>
              <a:spcBef>
                <a:spcPts val="100"/>
              </a:spcBef>
              <a:buChar char="•"/>
              <a:tabLst>
                <a:tab pos="299085" algn="l"/>
                <a:tab pos="299720" algn="l"/>
              </a:tabLst>
            </a:pPr>
            <a:r>
              <a:rPr sz="1100" dirty="0">
                <a:latin typeface="Arial"/>
                <a:cs typeface="Arial"/>
              </a:rPr>
              <a:t>перечень </a:t>
            </a:r>
            <a:r>
              <a:rPr sz="1100" spc="-5" dirty="0">
                <a:latin typeface="Arial"/>
                <a:cs typeface="Arial"/>
              </a:rPr>
              <a:t>реквизитов </a:t>
            </a:r>
            <a:r>
              <a:rPr sz="1100" dirty="0">
                <a:latin typeface="Arial"/>
                <a:cs typeface="Arial"/>
              </a:rPr>
              <a:t>распоряжения </a:t>
            </a:r>
            <a:r>
              <a:rPr sz="1100" spc="-5" dirty="0">
                <a:latin typeface="Arial"/>
                <a:cs typeface="Arial"/>
              </a:rPr>
              <a:t>(номера,  описание, </a:t>
            </a:r>
            <a:r>
              <a:rPr sz="1100" dirty="0">
                <a:latin typeface="Arial"/>
                <a:cs typeface="Arial"/>
              </a:rPr>
              <a:t>правила </a:t>
            </a:r>
            <a:r>
              <a:rPr sz="1100" spc="-5" dirty="0">
                <a:latin typeface="Arial"/>
                <a:cs typeface="Arial"/>
              </a:rPr>
              <a:t>указания значений,  максимальное количество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символов)</a:t>
            </a:r>
            <a:endParaRPr sz="1100" dirty="0">
              <a:latin typeface="Arial"/>
              <a:cs typeface="Arial"/>
            </a:endParaRPr>
          </a:p>
          <a:p>
            <a:pPr marL="299085" marR="33655" indent="-287020">
              <a:lnSpc>
                <a:spcPct val="100000"/>
              </a:lnSpc>
              <a:spcBef>
                <a:spcPts val="300"/>
              </a:spcBef>
              <a:buChar char="•"/>
              <a:tabLst>
                <a:tab pos="299085" algn="l"/>
                <a:tab pos="299720" algn="l"/>
              </a:tabLst>
            </a:pPr>
            <a:r>
              <a:rPr sz="1100" spc="-5" dirty="0">
                <a:latin typeface="Arial"/>
                <a:cs typeface="Arial"/>
              </a:rPr>
              <a:t>виды распоряжений, применяемые </a:t>
            </a:r>
            <a:r>
              <a:rPr sz="1100" b="1" dirty="0">
                <a:latin typeface="Arial"/>
                <a:cs typeface="Arial"/>
              </a:rPr>
              <a:t>в </a:t>
            </a:r>
            <a:r>
              <a:rPr sz="1100" b="1" spc="-5" dirty="0">
                <a:latin typeface="Arial"/>
                <a:cs typeface="Arial"/>
              </a:rPr>
              <a:t>целях  перечисления денежных средств </a:t>
            </a:r>
            <a:r>
              <a:rPr sz="1100" b="1" dirty="0">
                <a:latin typeface="Arial"/>
                <a:cs typeface="Arial"/>
              </a:rPr>
              <a:t>по  </a:t>
            </a:r>
            <a:r>
              <a:rPr sz="1100" b="1" spc="-5" dirty="0">
                <a:latin typeface="Arial"/>
                <a:cs typeface="Arial"/>
              </a:rPr>
              <a:t>казначейским счетам </a:t>
            </a:r>
            <a:r>
              <a:rPr sz="1100" dirty="0">
                <a:latin typeface="Arial"/>
                <a:cs typeface="Arial"/>
              </a:rPr>
              <a:t>(в </a:t>
            </a:r>
            <a:r>
              <a:rPr sz="1100" spc="-5" dirty="0">
                <a:latin typeface="Arial"/>
                <a:cs typeface="Arial"/>
              </a:rPr>
              <a:t>электронной форме),  </a:t>
            </a:r>
            <a:r>
              <a:rPr sz="1100" dirty="0">
                <a:latin typeface="Arial"/>
                <a:cs typeface="Arial"/>
              </a:rPr>
              <a:t>перечень </a:t>
            </a:r>
            <a:r>
              <a:rPr sz="1100" spc="-5" dirty="0">
                <a:latin typeface="Arial"/>
                <a:cs typeface="Arial"/>
              </a:rPr>
              <a:t>их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реквизитов</a:t>
            </a:r>
            <a:endParaRPr sz="1100" dirty="0">
              <a:latin typeface="Arial"/>
              <a:cs typeface="Arial"/>
            </a:endParaRPr>
          </a:p>
          <a:p>
            <a:pPr marL="299085" marR="5080" indent="-287020">
              <a:lnSpc>
                <a:spcPct val="100000"/>
              </a:lnSpc>
              <a:spcBef>
                <a:spcPts val="305"/>
              </a:spcBef>
              <a:buChar char="•"/>
              <a:tabLst>
                <a:tab pos="299085" algn="l"/>
                <a:tab pos="299720" algn="l"/>
              </a:tabLst>
            </a:pPr>
            <a:r>
              <a:rPr sz="1100" dirty="0">
                <a:latin typeface="Arial"/>
                <a:cs typeface="Arial"/>
              </a:rPr>
              <a:t>право </a:t>
            </a:r>
            <a:r>
              <a:rPr sz="1100" spc="-5" dirty="0">
                <a:latin typeface="Arial"/>
                <a:cs typeface="Arial"/>
              </a:rPr>
              <a:t>устанавливать иные виды </a:t>
            </a:r>
            <a:r>
              <a:rPr sz="1100" dirty="0">
                <a:latin typeface="Arial"/>
                <a:cs typeface="Arial"/>
              </a:rPr>
              <a:t>распоряжений  в </a:t>
            </a:r>
            <a:r>
              <a:rPr sz="1100" spc="-5" dirty="0">
                <a:latin typeface="Arial"/>
                <a:cs typeface="Arial"/>
              </a:rPr>
              <a:t>Порядке казначейского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обслуживания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860036" y="2355725"/>
            <a:ext cx="3744595" cy="2304415"/>
          </a:xfrm>
          <a:custGeom>
            <a:avLst/>
            <a:gdLst/>
            <a:ahLst/>
            <a:cxnLst/>
            <a:rect l="l" t="t" r="r" b="b"/>
            <a:pathLst>
              <a:path w="3744595" h="2304415">
                <a:moveTo>
                  <a:pt x="0" y="238506"/>
                </a:moveTo>
                <a:lnTo>
                  <a:pt x="4846" y="190445"/>
                </a:lnTo>
                <a:lnTo>
                  <a:pt x="18746" y="145678"/>
                </a:lnTo>
                <a:lnTo>
                  <a:pt x="40739" y="105165"/>
                </a:lnTo>
                <a:lnTo>
                  <a:pt x="69865" y="69865"/>
                </a:lnTo>
                <a:lnTo>
                  <a:pt x="105165" y="40739"/>
                </a:lnTo>
                <a:lnTo>
                  <a:pt x="145678" y="18746"/>
                </a:lnTo>
                <a:lnTo>
                  <a:pt x="190445" y="4846"/>
                </a:lnTo>
                <a:lnTo>
                  <a:pt x="238505" y="0"/>
                </a:lnTo>
                <a:lnTo>
                  <a:pt x="3505962" y="0"/>
                </a:lnTo>
                <a:lnTo>
                  <a:pt x="3554022" y="4846"/>
                </a:lnTo>
                <a:lnTo>
                  <a:pt x="3598789" y="18746"/>
                </a:lnTo>
                <a:lnTo>
                  <a:pt x="3639302" y="40739"/>
                </a:lnTo>
                <a:lnTo>
                  <a:pt x="3674602" y="69865"/>
                </a:lnTo>
                <a:lnTo>
                  <a:pt x="3703728" y="105165"/>
                </a:lnTo>
                <a:lnTo>
                  <a:pt x="3725721" y="145678"/>
                </a:lnTo>
                <a:lnTo>
                  <a:pt x="3739621" y="190445"/>
                </a:lnTo>
                <a:lnTo>
                  <a:pt x="3744467" y="238506"/>
                </a:lnTo>
                <a:lnTo>
                  <a:pt x="3744467" y="2065794"/>
                </a:lnTo>
                <a:lnTo>
                  <a:pt x="3739621" y="2113853"/>
                </a:lnTo>
                <a:lnTo>
                  <a:pt x="3725721" y="2158615"/>
                </a:lnTo>
                <a:lnTo>
                  <a:pt x="3703728" y="2199122"/>
                </a:lnTo>
                <a:lnTo>
                  <a:pt x="3674602" y="2234415"/>
                </a:lnTo>
                <a:lnTo>
                  <a:pt x="3639302" y="2263535"/>
                </a:lnTo>
                <a:lnTo>
                  <a:pt x="3598789" y="2285522"/>
                </a:lnTo>
                <a:lnTo>
                  <a:pt x="3554022" y="2299417"/>
                </a:lnTo>
                <a:lnTo>
                  <a:pt x="3505962" y="2304262"/>
                </a:lnTo>
                <a:lnTo>
                  <a:pt x="238505" y="2304262"/>
                </a:lnTo>
                <a:lnTo>
                  <a:pt x="190445" y="2299417"/>
                </a:lnTo>
                <a:lnTo>
                  <a:pt x="145678" y="2285522"/>
                </a:lnTo>
                <a:lnTo>
                  <a:pt x="105165" y="2263535"/>
                </a:lnTo>
                <a:lnTo>
                  <a:pt x="69865" y="2234415"/>
                </a:lnTo>
                <a:lnTo>
                  <a:pt x="40739" y="2199122"/>
                </a:lnTo>
                <a:lnTo>
                  <a:pt x="18746" y="2158615"/>
                </a:lnTo>
                <a:lnTo>
                  <a:pt x="4846" y="2113853"/>
                </a:lnTo>
                <a:lnTo>
                  <a:pt x="0" y="2065794"/>
                </a:lnTo>
                <a:lnTo>
                  <a:pt x="0" y="238506"/>
                </a:lnTo>
                <a:close/>
              </a:path>
            </a:pathLst>
          </a:custGeom>
          <a:ln w="254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 txBox="1"/>
          <p:nvPr/>
        </p:nvSpPr>
        <p:spPr>
          <a:xfrm>
            <a:off x="5232019" y="2702815"/>
            <a:ext cx="299847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Arial"/>
                <a:cs typeface="Arial"/>
              </a:rPr>
              <a:t>Порядок казначейского</a:t>
            </a:r>
            <a:r>
              <a:rPr sz="1200" b="1" spc="-40" dirty="0">
                <a:latin typeface="Arial"/>
                <a:cs typeface="Arial"/>
              </a:rPr>
              <a:t> </a:t>
            </a:r>
            <a:r>
              <a:rPr sz="1200" b="1" spc="-10" dirty="0">
                <a:latin typeface="Arial"/>
                <a:cs typeface="Arial"/>
              </a:rPr>
              <a:t>обслуживания: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009517" y="3068575"/>
            <a:ext cx="3339465" cy="12362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Char char="•"/>
              <a:tabLst>
                <a:tab pos="299085" algn="l"/>
                <a:tab pos="299720" algn="l"/>
              </a:tabLst>
            </a:pPr>
            <a:r>
              <a:rPr sz="1100" spc="-5" dirty="0">
                <a:latin typeface="Arial"/>
                <a:cs typeface="Arial"/>
              </a:rPr>
              <a:t>виды распоряжений, применяемые </a:t>
            </a:r>
            <a:r>
              <a:rPr sz="1100" b="1" dirty="0">
                <a:latin typeface="Arial"/>
                <a:cs typeface="Arial"/>
              </a:rPr>
              <a:t>в</a:t>
            </a:r>
            <a:r>
              <a:rPr sz="1100" b="1" spc="-10" dirty="0">
                <a:latin typeface="Arial"/>
                <a:cs typeface="Arial"/>
              </a:rPr>
              <a:t> </a:t>
            </a:r>
            <a:r>
              <a:rPr sz="1100" b="1" spc="-5" dirty="0">
                <a:latin typeface="Arial"/>
                <a:cs typeface="Arial"/>
              </a:rPr>
              <a:t>целях</a:t>
            </a:r>
            <a:endParaRPr sz="1100" dirty="0">
              <a:latin typeface="Arial"/>
              <a:cs typeface="Arial"/>
            </a:endParaRPr>
          </a:p>
          <a:p>
            <a:pPr marL="299085" marR="5080">
              <a:lnSpc>
                <a:spcPct val="100000"/>
              </a:lnSpc>
              <a:spcBef>
                <a:spcPts val="5"/>
              </a:spcBef>
            </a:pPr>
            <a:r>
              <a:rPr sz="1100" b="1" dirty="0">
                <a:latin typeface="Arial"/>
                <a:cs typeface="Arial"/>
              </a:rPr>
              <a:t>отражения операций по лицевым </a:t>
            </a:r>
            <a:r>
              <a:rPr sz="1100" b="1" spc="-5" dirty="0">
                <a:latin typeface="Arial"/>
                <a:cs typeface="Arial"/>
              </a:rPr>
              <a:t>счетам</a:t>
            </a:r>
            <a:r>
              <a:rPr sz="1100" b="1" spc="-18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(в  </a:t>
            </a:r>
            <a:r>
              <a:rPr sz="1100" spc="-5" dirty="0">
                <a:latin typeface="Arial"/>
                <a:cs typeface="Arial"/>
              </a:rPr>
              <a:t>электронной форме, на бумажном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носителе)</a:t>
            </a:r>
            <a:endParaRPr sz="1100" dirty="0">
              <a:latin typeface="Arial"/>
              <a:cs typeface="Arial"/>
            </a:endParaRPr>
          </a:p>
          <a:p>
            <a:pPr marL="299085" marR="25400" indent="-287020">
              <a:lnSpc>
                <a:spcPct val="100000"/>
              </a:lnSpc>
              <a:spcBef>
                <a:spcPts val="300"/>
              </a:spcBef>
              <a:buChar char="•"/>
              <a:tabLst>
                <a:tab pos="299085" algn="l"/>
                <a:tab pos="299720" algn="l"/>
              </a:tabLst>
            </a:pPr>
            <a:r>
              <a:rPr sz="1100" dirty="0">
                <a:latin typeface="Arial"/>
                <a:cs typeface="Arial"/>
              </a:rPr>
              <a:t>перечень </a:t>
            </a:r>
            <a:r>
              <a:rPr sz="1100" spc="-5" dirty="0">
                <a:latin typeface="Arial"/>
                <a:cs typeface="Arial"/>
              </a:rPr>
              <a:t>реквизитов, применяемых </a:t>
            </a:r>
            <a:r>
              <a:rPr sz="1100" dirty="0">
                <a:latin typeface="Arial"/>
                <a:cs typeface="Arial"/>
              </a:rPr>
              <a:t>для  </a:t>
            </a:r>
            <a:r>
              <a:rPr sz="1100" spc="-5" dirty="0">
                <a:latin typeface="Arial"/>
                <a:cs typeface="Arial"/>
              </a:rPr>
              <a:t>конкретного вида </a:t>
            </a:r>
            <a:r>
              <a:rPr sz="1100" dirty="0">
                <a:latin typeface="Arial"/>
                <a:cs typeface="Arial"/>
              </a:rPr>
              <a:t>распоряжения, правила  </a:t>
            </a:r>
            <a:r>
              <a:rPr sz="1100" spc="-5" dirty="0">
                <a:latin typeface="Arial"/>
                <a:cs typeface="Arial"/>
              </a:rPr>
              <a:t>указания значений </a:t>
            </a:r>
            <a:r>
              <a:rPr sz="1100" dirty="0">
                <a:latin typeface="Arial"/>
                <a:cs typeface="Arial"/>
              </a:rPr>
              <a:t>для </a:t>
            </a:r>
            <a:r>
              <a:rPr sz="1100" spc="-5" dirty="0">
                <a:latin typeface="Arial"/>
                <a:cs typeface="Arial"/>
              </a:rPr>
              <a:t>конкретного участника  (неучастника) </a:t>
            </a:r>
            <a:r>
              <a:rPr sz="1100" dirty="0">
                <a:latin typeface="Arial"/>
                <a:cs typeface="Arial"/>
              </a:rPr>
              <a:t>бюджетного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процесса</a:t>
            </a:r>
          </a:p>
        </p:txBody>
      </p:sp>
      <p:sp>
        <p:nvSpPr>
          <p:cNvPr id="13" name="object 13"/>
          <p:cNvSpPr/>
          <p:nvPr/>
        </p:nvSpPr>
        <p:spPr>
          <a:xfrm>
            <a:off x="3981705" y="2029079"/>
            <a:ext cx="1110615" cy="339090"/>
          </a:xfrm>
          <a:custGeom>
            <a:avLst/>
            <a:gdLst/>
            <a:ahLst/>
            <a:cxnLst/>
            <a:rect l="l" t="t" r="r" b="b"/>
            <a:pathLst>
              <a:path w="1110614" h="339089">
                <a:moveTo>
                  <a:pt x="553974" y="0"/>
                </a:moveTo>
                <a:lnTo>
                  <a:pt x="502412" y="1904"/>
                </a:lnTo>
                <a:lnTo>
                  <a:pt x="451231" y="7493"/>
                </a:lnTo>
                <a:lnTo>
                  <a:pt x="401066" y="16382"/>
                </a:lnTo>
                <a:lnTo>
                  <a:pt x="351917" y="28447"/>
                </a:lnTo>
                <a:lnTo>
                  <a:pt x="304419" y="43433"/>
                </a:lnTo>
                <a:lnTo>
                  <a:pt x="258953" y="61087"/>
                </a:lnTo>
                <a:lnTo>
                  <a:pt x="215773" y="81152"/>
                </a:lnTo>
                <a:lnTo>
                  <a:pt x="175387" y="103504"/>
                </a:lnTo>
                <a:lnTo>
                  <a:pt x="138175" y="127762"/>
                </a:lnTo>
                <a:lnTo>
                  <a:pt x="104394" y="153923"/>
                </a:lnTo>
                <a:lnTo>
                  <a:pt x="74675" y="181737"/>
                </a:lnTo>
                <a:lnTo>
                  <a:pt x="49149" y="210946"/>
                </a:lnTo>
                <a:lnTo>
                  <a:pt x="20066" y="257175"/>
                </a:lnTo>
                <a:lnTo>
                  <a:pt x="3301" y="305815"/>
                </a:lnTo>
                <a:lnTo>
                  <a:pt x="0" y="337693"/>
                </a:lnTo>
                <a:lnTo>
                  <a:pt x="28575" y="339089"/>
                </a:lnTo>
                <a:lnTo>
                  <a:pt x="29337" y="323976"/>
                </a:lnTo>
                <a:lnTo>
                  <a:pt x="31623" y="310133"/>
                </a:lnTo>
                <a:lnTo>
                  <a:pt x="46100" y="268858"/>
                </a:lnTo>
                <a:lnTo>
                  <a:pt x="72262" y="227837"/>
                </a:lnTo>
                <a:lnTo>
                  <a:pt x="109093" y="188087"/>
                </a:lnTo>
                <a:lnTo>
                  <a:pt x="138811" y="162813"/>
                </a:lnTo>
                <a:lnTo>
                  <a:pt x="172466" y="138937"/>
                </a:lnTo>
                <a:lnTo>
                  <a:pt x="209550" y="116839"/>
                </a:lnTo>
                <a:lnTo>
                  <a:pt x="249555" y="96519"/>
                </a:lnTo>
                <a:lnTo>
                  <a:pt x="292226" y="78485"/>
                </a:lnTo>
                <a:lnTo>
                  <a:pt x="336931" y="62737"/>
                </a:lnTo>
                <a:lnTo>
                  <a:pt x="383540" y="49656"/>
                </a:lnTo>
                <a:lnTo>
                  <a:pt x="431419" y="39623"/>
                </a:lnTo>
                <a:lnTo>
                  <a:pt x="480313" y="32638"/>
                </a:lnTo>
                <a:lnTo>
                  <a:pt x="529717" y="29082"/>
                </a:lnTo>
                <a:lnTo>
                  <a:pt x="554609" y="28575"/>
                </a:lnTo>
                <a:lnTo>
                  <a:pt x="762244" y="28575"/>
                </a:lnTo>
                <a:lnTo>
                  <a:pt x="755904" y="26796"/>
                </a:lnTo>
                <a:lnTo>
                  <a:pt x="707009" y="15366"/>
                </a:lnTo>
                <a:lnTo>
                  <a:pt x="656590" y="6984"/>
                </a:lnTo>
                <a:lnTo>
                  <a:pt x="605536" y="1777"/>
                </a:lnTo>
                <a:lnTo>
                  <a:pt x="579882" y="507"/>
                </a:lnTo>
                <a:lnTo>
                  <a:pt x="553974" y="0"/>
                </a:lnTo>
                <a:close/>
              </a:path>
              <a:path w="1110614" h="339089">
                <a:moveTo>
                  <a:pt x="1055036" y="242718"/>
                </a:moveTo>
                <a:lnTo>
                  <a:pt x="1028319" y="250825"/>
                </a:lnTo>
                <a:lnTo>
                  <a:pt x="1094232" y="320420"/>
                </a:lnTo>
                <a:lnTo>
                  <a:pt x="1105093" y="256794"/>
                </a:lnTo>
                <a:lnTo>
                  <a:pt x="1059942" y="256794"/>
                </a:lnTo>
                <a:lnTo>
                  <a:pt x="1055036" y="242718"/>
                </a:lnTo>
                <a:close/>
              </a:path>
              <a:path w="1110614" h="339089">
                <a:moveTo>
                  <a:pt x="1055288" y="242642"/>
                </a:moveTo>
                <a:lnTo>
                  <a:pt x="1055036" y="242718"/>
                </a:lnTo>
                <a:lnTo>
                  <a:pt x="1059942" y="256794"/>
                </a:lnTo>
                <a:lnTo>
                  <a:pt x="1086993" y="247269"/>
                </a:lnTo>
                <a:lnTo>
                  <a:pt x="1085591" y="243331"/>
                </a:lnTo>
                <a:lnTo>
                  <a:pt x="1055751" y="243331"/>
                </a:lnTo>
                <a:lnTo>
                  <a:pt x="1055288" y="242642"/>
                </a:lnTo>
                <a:close/>
              </a:path>
              <a:path w="1110614" h="339089">
                <a:moveTo>
                  <a:pt x="1110361" y="225932"/>
                </a:moveTo>
                <a:lnTo>
                  <a:pt x="1082415" y="234411"/>
                </a:lnTo>
                <a:lnTo>
                  <a:pt x="1086993" y="247269"/>
                </a:lnTo>
                <a:lnTo>
                  <a:pt x="1059942" y="256794"/>
                </a:lnTo>
                <a:lnTo>
                  <a:pt x="1105093" y="256794"/>
                </a:lnTo>
                <a:lnTo>
                  <a:pt x="1110361" y="225932"/>
                </a:lnTo>
                <a:close/>
              </a:path>
              <a:path w="1110614" h="339089">
                <a:moveTo>
                  <a:pt x="1055390" y="242611"/>
                </a:moveTo>
                <a:lnTo>
                  <a:pt x="1055751" y="243331"/>
                </a:lnTo>
                <a:lnTo>
                  <a:pt x="1055390" y="242611"/>
                </a:lnTo>
                <a:close/>
              </a:path>
              <a:path w="1110614" h="339089">
                <a:moveTo>
                  <a:pt x="1082415" y="234411"/>
                </a:moveTo>
                <a:lnTo>
                  <a:pt x="1055390" y="242611"/>
                </a:lnTo>
                <a:lnTo>
                  <a:pt x="1055751" y="243331"/>
                </a:lnTo>
                <a:lnTo>
                  <a:pt x="1085591" y="243331"/>
                </a:lnTo>
                <a:lnTo>
                  <a:pt x="1082415" y="234411"/>
                </a:lnTo>
                <a:close/>
              </a:path>
              <a:path w="1110614" h="339089">
                <a:moveTo>
                  <a:pt x="1054708" y="241775"/>
                </a:moveTo>
                <a:lnTo>
                  <a:pt x="1055036" y="242718"/>
                </a:lnTo>
                <a:lnTo>
                  <a:pt x="1055288" y="242642"/>
                </a:lnTo>
                <a:lnTo>
                  <a:pt x="1054708" y="241775"/>
                </a:lnTo>
                <a:close/>
              </a:path>
              <a:path w="1110614" h="339089">
                <a:moveTo>
                  <a:pt x="1054100" y="240029"/>
                </a:moveTo>
                <a:lnTo>
                  <a:pt x="1054708" y="241775"/>
                </a:lnTo>
                <a:lnTo>
                  <a:pt x="1055288" y="242642"/>
                </a:lnTo>
                <a:lnTo>
                  <a:pt x="1054100" y="240029"/>
                </a:lnTo>
                <a:close/>
              </a:path>
              <a:path w="1110614" h="339089">
                <a:moveTo>
                  <a:pt x="1063898" y="240029"/>
                </a:moveTo>
                <a:lnTo>
                  <a:pt x="1054100" y="240029"/>
                </a:lnTo>
                <a:lnTo>
                  <a:pt x="1055390" y="242611"/>
                </a:lnTo>
                <a:lnTo>
                  <a:pt x="1063898" y="240029"/>
                </a:lnTo>
                <a:close/>
              </a:path>
              <a:path w="1110614" h="339089">
                <a:moveTo>
                  <a:pt x="762244" y="28575"/>
                </a:moveTo>
                <a:lnTo>
                  <a:pt x="554609" y="28575"/>
                </a:lnTo>
                <a:lnTo>
                  <a:pt x="579374" y="29082"/>
                </a:lnTo>
                <a:lnTo>
                  <a:pt x="604138" y="30352"/>
                </a:lnTo>
                <a:lnTo>
                  <a:pt x="653288" y="35306"/>
                </a:lnTo>
                <a:lnTo>
                  <a:pt x="701801" y="43560"/>
                </a:lnTo>
                <a:lnTo>
                  <a:pt x="749046" y="54482"/>
                </a:lnTo>
                <a:lnTo>
                  <a:pt x="794893" y="68198"/>
                </a:lnTo>
                <a:lnTo>
                  <a:pt x="838581" y="84073"/>
                </a:lnTo>
                <a:lnTo>
                  <a:pt x="880110" y="102362"/>
                </a:lnTo>
                <a:lnTo>
                  <a:pt x="918718" y="122554"/>
                </a:lnTo>
                <a:lnTo>
                  <a:pt x="954151" y="144398"/>
                </a:lnTo>
                <a:lnTo>
                  <a:pt x="986028" y="167639"/>
                </a:lnTo>
                <a:lnTo>
                  <a:pt x="1025906" y="204596"/>
                </a:lnTo>
                <a:lnTo>
                  <a:pt x="1054708" y="241775"/>
                </a:lnTo>
                <a:lnTo>
                  <a:pt x="1054100" y="240029"/>
                </a:lnTo>
                <a:lnTo>
                  <a:pt x="1063898" y="240029"/>
                </a:lnTo>
                <a:lnTo>
                  <a:pt x="1082415" y="234411"/>
                </a:lnTo>
                <a:lnTo>
                  <a:pt x="1080939" y="230250"/>
                </a:lnTo>
                <a:lnTo>
                  <a:pt x="1080643" y="229362"/>
                </a:lnTo>
                <a:lnTo>
                  <a:pt x="1046353" y="184657"/>
                </a:lnTo>
                <a:lnTo>
                  <a:pt x="1018667" y="157860"/>
                </a:lnTo>
                <a:lnTo>
                  <a:pt x="986917" y="132460"/>
                </a:lnTo>
                <a:lnTo>
                  <a:pt x="951357" y="108712"/>
                </a:lnTo>
                <a:lnTo>
                  <a:pt x="912495" y="86740"/>
                </a:lnTo>
                <a:lnTo>
                  <a:pt x="870712" y="66675"/>
                </a:lnTo>
                <a:lnTo>
                  <a:pt x="826388" y="48768"/>
                </a:lnTo>
                <a:lnTo>
                  <a:pt x="779907" y="33527"/>
                </a:lnTo>
                <a:lnTo>
                  <a:pt x="762244" y="28575"/>
                </a:lnTo>
                <a:close/>
              </a:path>
            </a:pathLst>
          </a:custGeom>
          <a:solidFill>
            <a:srgbClr val="FFBE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 txBox="1"/>
          <p:nvPr/>
        </p:nvSpPr>
        <p:spPr>
          <a:xfrm>
            <a:off x="1050444" y="944372"/>
            <a:ext cx="7007225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solidFill>
                  <a:srgbClr val="11437E"/>
                </a:solidFill>
                <a:latin typeface="Arial"/>
                <a:cs typeface="Arial"/>
              </a:rPr>
              <a:t>Распоряжение </a:t>
            </a:r>
            <a:r>
              <a:rPr sz="1600" b="1" spc="-5" dirty="0">
                <a:solidFill>
                  <a:srgbClr val="11437E"/>
                </a:solidFill>
                <a:latin typeface="Arial"/>
                <a:cs typeface="Arial"/>
              </a:rPr>
              <a:t>о </a:t>
            </a:r>
            <a:r>
              <a:rPr sz="1600" b="1" spc="-15" dirty="0">
                <a:solidFill>
                  <a:srgbClr val="11437E"/>
                </a:solidFill>
                <a:latin typeface="Arial"/>
                <a:cs typeface="Arial"/>
              </a:rPr>
              <a:t>совершении </a:t>
            </a:r>
            <a:r>
              <a:rPr sz="1600" b="1" spc="-10" dirty="0">
                <a:solidFill>
                  <a:srgbClr val="11437E"/>
                </a:solidFill>
                <a:latin typeface="Arial"/>
                <a:cs typeface="Arial"/>
              </a:rPr>
              <a:t>казначейского платежа</a:t>
            </a:r>
            <a:r>
              <a:rPr sz="1600" b="1" spc="200" dirty="0">
                <a:solidFill>
                  <a:srgbClr val="11437E"/>
                </a:solidFill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–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Arial"/>
                <a:cs typeface="Arial"/>
              </a:rPr>
              <a:t>первичный </a:t>
            </a:r>
            <a:r>
              <a:rPr sz="1600" spc="-30" dirty="0">
                <a:latin typeface="Arial"/>
                <a:cs typeface="Arial"/>
              </a:rPr>
              <a:t>документ, </a:t>
            </a:r>
            <a:r>
              <a:rPr sz="1600" spc="-10" dirty="0">
                <a:latin typeface="Arial"/>
                <a:cs typeface="Arial"/>
              </a:rPr>
              <a:t>представляемый </a:t>
            </a:r>
            <a:r>
              <a:rPr sz="1600" spc="-5" dirty="0">
                <a:latin typeface="Arial"/>
                <a:cs typeface="Arial"/>
              </a:rPr>
              <a:t>участником </a:t>
            </a:r>
            <a:r>
              <a:rPr sz="1600" spc="-10" dirty="0">
                <a:latin typeface="Arial"/>
                <a:cs typeface="Arial"/>
              </a:rPr>
              <a:t>системы</a:t>
            </a:r>
            <a:r>
              <a:rPr sz="1600" spc="24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казначейских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платежей </a:t>
            </a:r>
            <a:r>
              <a:rPr sz="1600" spc="-5" dirty="0">
                <a:latin typeface="Arial"/>
                <a:cs typeface="Arial"/>
              </a:rPr>
              <a:t>в </a:t>
            </a:r>
            <a:r>
              <a:rPr sz="1600" spc="-20" dirty="0">
                <a:latin typeface="Arial"/>
                <a:cs typeface="Arial"/>
              </a:rPr>
              <a:t>целях </a:t>
            </a:r>
            <a:r>
              <a:rPr sz="1600" spc="-15" dirty="0">
                <a:latin typeface="Arial"/>
                <a:cs typeface="Arial"/>
              </a:rPr>
              <a:t>осуществления </a:t>
            </a:r>
            <a:r>
              <a:rPr sz="1600" spc="-10" dirty="0">
                <a:latin typeface="Arial"/>
                <a:cs typeface="Arial"/>
              </a:rPr>
              <a:t>операции </a:t>
            </a:r>
            <a:r>
              <a:rPr sz="1600" spc="-5" dirty="0">
                <a:latin typeface="Arial"/>
                <a:cs typeface="Arial"/>
              </a:rPr>
              <a:t>по казначейскому</a:t>
            </a:r>
            <a:r>
              <a:rPr sz="1600" spc="19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счету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35020" y="2116659"/>
            <a:ext cx="108140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11437E"/>
                </a:solidFill>
                <a:latin typeface="Arial"/>
                <a:cs typeface="Arial"/>
              </a:rPr>
              <a:t>регулирование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155440" y="2116659"/>
            <a:ext cx="87566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11437E"/>
                </a:solidFill>
                <a:latin typeface="Arial"/>
                <a:cs typeface="Arial"/>
              </a:rPr>
              <a:t>п</a:t>
            </a:r>
            <a:r>
              <a:rPr sz="1100" b="1" spc="-5" dirty="0">
                <a:solidFill>
                  <a:srgbClr val="11437E"/>
                </a:solidFill>
                <a:latin typeface="Arial"/>
                <a:cs typeface="Arial"/>
              </a:rPr>
              <a:t>р</a:t>
            </a:r>
            <a:r>
              <a:rPr sz="1100" b="1" dirty="0">
                <a:solidFill>
                  <a:srgbClr val="11437E"/>
                </a:solidFill>
                <a:latin typeface="Arial"/>
                <a:cs typeface="Arial"/>
              </a:rPr>
              <a:t>им</a:t>
            </a:r>
            <a:r>
              <a:rPr sz="1100" b="1" spc="-10" dirty="0">
                <a:solidFill>
                  <a:srgbClr val="11437E"/>
                </a:solidFill>
                <a:latin typeface="Arial"/>
                <a:cs typeface="Arial"/>
              </a:rPr>
              <a:t>е</a:t>
            </a:r>
            <a:r>
              <a:rPr sz="1100" b="1" dirty="0">
                <a:solidFill>
                  <a:srgbClr val="11437E"/>
                </a:solidFill>
                <a:latin typeface="Arial"/>
                <a:cs typeface="Arial"/>
              </a:rPr>
              <a:t>н</a:t>
            </a:r>
            <a:r>
              <a:rPr sz="1100" b="1" spc="-5" dirty="0">
                <a:solidFill>
                  <a:srgbClr val="11437E"/>
                </a:solidFill>
                <a:latin typeface="Arial"/>
                <a:cs typeface="Arial"/>
              </a:rPr>
              <a:t>ен</a:t>
            </a:r>
            <a:r>
              <a:rPr sz="1100" b="1" spc="-10" dirty="0">
                <a:solidFill>
                  <a:srgbClr val="11437E"/>
                </a:solidFill>
                <a:latin typeface="Arial"/>
                <a:cs typeface="Arial"/>
              </a:rPr>
              <a:t>и</a:t>
            </a:r>
            <a:r>
              <a:rPr sz="1100" b="1" dirty="0">
                <a:solidFill>
                  <a:srgbClr val="11437E"/>
                </a:solidFill>
                <a:latin typeface="Arial"/>
                <a:cs typeface="Arial"/>
              </a:rPr>
              <a:t>е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22810" y="4761992"/>
            <a:ext cx="326961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Arial"/>
                <a:cs typeface="Arial"/>
              </a:rPr>
              <a:t>приказ Казначейства России от 13.05.2020 </a:t>
            </a:r>
            <a:r>
              <a:rPr sz="1100" dirty="0">
                <a:latin typeface="Arial"/>
                <a:cs typeface="Arial"/>
              </a:rPr>
              <a:t>№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20н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97527" y="4761992"/>
            <a:ext cx="326961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Arial"/>
                <a:cs typeface="Arial"/>
              </a:rPr>
              <a:t>приказ Казначейства России от 14.05.2020 </a:t>
            </a:r>
            <a:r>
              <a:rPr sz="1100" dirty="0">
                <a:latin typeface="Arial"/>
                <a:cs typeface="Arial"/>
              </a:rPr>
              <a:t>№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21н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1704</TotalTime>
  <Words>2497</Words>
  <Application>Microsoft Office PowerPoint</Application>
  <PresentationFormat>Экран (16:9)</PresentationFormat>
  <Paragraphs>495</Paragraphs>
  <Slides>26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Office Theme</vt:lpstr>
      <vt:lpstr> Система казначейских платежей</vt:lpstr>
      <vt:lpstr>Нормативное правовая база начало действия документа - 01.01.2021</vt:lpstr>
      <vt:lpstr>Презентация PowerPoint</vt:lpstr>
      <vt:lpstr>Переход  на систему  казначейских платежей  с 01.01.2021 </vt:lpstr>
      <vt:lpstr>ВИДЫ  КАЗНАЧЕЙСКИХ СЧЕТОВ</vt:lpstr>
      <vt:lpstr>Соответствие банковских счетов казначейским</vt:lpstr>
      <vt:lpstr>Казначейский счет</vt:lpstr>
      <vt:lpstr>Организация системы казначейских платежей</vt:lpstr>
      <vt:lpstr>Распоряжение о совершении казначейского платежа. Правовое регулирование</vt:lpstr>
      <vt:lpstr>Виды распоряжений, предусмотренные  Порядком казначейского обслуживания</vt:lpstr>
      <vt:lpstr> Виды распоряжений, предусмотренные Правилами организации  и функционирования системы казначейских платежей</vt:lpstr>
      <vt:lpstr>Презентация PowerPoint</vt:lpstr>
      <vt:lpstr>Расходы в 2021 году (между участниками СКП)</vt:lpstr>
      <vt:lpstr>Презентация PowerPoint</vt:lpstr>
      <vt:lpstr>Презентация PowerPoint</vt:lpstr>
      <vt:lpstr>Информация о системе казначейских платежей</vt:lpstr>
      <vt:lpstr>Информация о системе казначейских платежей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системы  казначейских платежей</dc:title>
  <dc:creator>Чернов Андрей Анатольевич</dc:creator>
  <cp:lastModifiedBy>Алексеенко Наталья Анатольевна</cp:lastModifiedBy>
  <cp:revision>282</cp:revision>
  <cp:lastPrinted>2020-12-11T06:15:29Z</cp:lastPrinted>
  <dcterms:created xsi:type="dcterms:W3CDTF">2020-11-29T12:02:11Z</dcterms:created>
  <dcterms:modified xsi:type="dcterms:W3CDTF">2020-12-14T15:32:05Z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2020-11-26T00:00:00Z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2020-11-29T00:00:00Z</vt:filetime>
  </property>
</Properties>
</file>