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notesMasterIdLst>
    <p:notesMasterId r:id="rId15"/>
  </p:notesMasterIdLst>
  <p:sldIdLst>
    <p:sldId id="322" r:id="rId3"/>
    <p:sldId id="321" r:id="rId4"/>
    <p:sldId id="319" r:id="rId5"/>
    <p:sldId id="311" r:id="rId6"/>
    <p:sldId id="312" r:id="rId7"/>
    <p:sldId id="313" r:id="rId8"/>
    <p:sldId id="315" r:id="rId9"/>
    <p:sldId id="316" r:id="rId10"/>
    <p:sldId id="320" r:id="rId11"/>
    <p:sldId id="288" r:id="rId12"/>
    <p:sldId id="317" r:id="rId13"/>
    <p:sldId id="318" r:id="rId14"/>
  </p:sldIdLst>
  <p:sldSz cx="9144000" cy="5143500" type="screen16x9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7" d="100"/>
          <a:sy n="157" d="100"/>
        </p:scale>
        <p:origin x="-198" y="-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39884"/>
          </a:xfrm>
          <a:prstGeom prst="rect">
            <a:avLst/>
          </a:prstGeom>
        </p:spPr>
        <p:txBody>
          <a:bodyPr vert="horz" lIns="107031" tIns="53515" rIns="107031" bIns="53515" rtlCol="0"/>
          <a:lstStyle>
            <a:lvl1pPr algn="l">
              <a:defRPr sz="14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372" y="1"/>
            <a:ext cx="4301543" cy="339884"/>
          </a:xfrm>
          <a:prstGeom prst="rect">
            <a:avLst/>
          </a:prstGeom>
        </p:spPr>
        <p:txBody>
          <a:bodyPr vert="horz" lIns="107031" tIns="53515" rIns="107031" bIns="53515" rtlCol="0"/>
          <a:lstStyle>
            <a:lvl1pPr algn="r">
              <a:defRPr sz="1400"/>
            </a:lvl1pPr>
          </a:lstStyle>
          <a:p>
            <a:fld id="{7D3405A7-A7AC-43CF-8474-69942642ED47}" type="datetimeFigureOut">
              <a:rPr lang="ru-RU" smtClean="0"/>
              <a:t>14.12.2020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7031" tIns="53515" rIns="107031" bIns="53515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4" y="3228897"/>
            <a:ext cx="7941310" cy="3058954"/>
          </a:xfrm>
          <a:prstGeom prst="rect">
            <a:avLst/>
          </a:prstGeom>
        </p:spPr>
        <p:txBody>
          <a:bodyPr vert="horz" lIns="107031" tIns="53515" rIns="107031" bIns="5351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5694"/>
            <a:ext cx="4301543" cy="339884"/>
          </a:xfrm>
          <a:prstGeom prst="rect">
            <a:avLst/>
          </a:prstGeom>
        </p:spPr>
        <p:txBody>
          <a:bodyPr vert="horz" lIns="107031" tIns="53515" rIns="107031" bIns="53515" rtlCol="0" anchor="b"/>
          <a:lstStyle>
            <a:lvl1pPr algn="l">
              <a:defRPr sz="14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372" y="6455694"/>
            <a:ext cx="4301543" cy="339884"/>
          </a:xfrm>
          <a:prstGeom prst="rect">
            <a:avLst/>
          </a:prstGeom>
        </p:spPr>
        <p:txBody>
          <a:bodyPr vert="horz" lIns="107031" tIns="53515" rIns="107031" bIns="53515" rtlCol="0" anchor="b"/>
          <a:lstStyle>
            <a:lvl1pPr algn="r">
              <a:defRPr sz="1400"/>
            </a:lvl1pPr>
          </a:lstStyle>
          <a:p>
            <a:fld id="{ADAB6910-8267-4B05-A0D6-3A47CE9499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4083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B6910-8267-4B05-A0D6-3A47CE9499E8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1549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C173A-7A53-443B-8AAC-AFF8AA874A74}" type="datetime1">
              <a:rPr lang="en-US" smtClean="0"/>
              <a:t>12/14/2020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  <a:latin typeface="Arial"/>
                <a:cs typeface="Arial"/>
              </a:r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</a:rPr>
              <a:pPr marL="38100">
                <a:lnSpc>
                  <a:spcPts val="1864"/>
                </a:lnSpc>
              </a:p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1784719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83456"/>
            <a:ext cx="2103120" cy="276999"/>
          </a:xfrm>
        </p:spPr>
        <p:txBody>
          <a:bodyPr/>
          <a:lstStyle/>
          <a:p>
            <a:fld id="{D1AF6712-C4B3-4381-BE66-0A4100B4376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12/14/2020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08960" y="4783456"/>
            <a:ext cx="2926080" cy="276999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83680" y="4783456"/>
            <a:ext cx="2103120" cy="138499"/>
          </a:xfrm>
        </p:spPr>
        <p:txBody>
          <a:bodyPr/>
          <a:lstStyle/>
          <a:p>
            <a:fld id="{FAA6C436-0D4A-4340-A2B7-930FFE7E96A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7692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11437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9D3E6-28EB-41EE-8D2C-290EE0FCEFF2}" type="datetime1">
              <a:rPr lang="en-US" smtClean="0"/>
              <a:t>12/14/2020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  <a:latin typeface="Arial"/>
                <a:cs typeface="Arial"/>
              </a:r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11437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454C2-8804-43E6-A92D-0C3607C1DB55}" type="datetime1">
              <a:rPr lang="en-US" smtClean="0"/>
              <a:t>12/14/2020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  <a:latin typeface="Arial"/>
                <a:cs typeface="Arial"/>
              </a:r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11437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CD643-FB2D-4B7E-A64F-9EB1FAFAB398}" type="datetime1">
              <a:rPr lang="en-US" smtClean="0"/>
              <a:t>12/14/2020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  <a:latin typeface="Arial"/>
                <a:cs typeface="Arial"/>
              </a:r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4AFB5-8D4A-4B9C-AE76-CA940E1E6BD7}" type="datetime1">
              <a:rPr lang="en-US" smtClean="0"/>
              <a:t>12/14/2020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  <a:latin typeface="Arial"/>
                <a:cs typeface="Arial"/>
              </a:r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7"/>
            <a:ext cx="77724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2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</a:rPr>
              <a:pPr marL="38100">
                <a:lnSpc>
                  <a:spcPts val="1864"/>
                </a:lnSpc>
              </a:p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3675626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11437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</a:rPr>
              <a:pPr marL="38100">
                <a:lnSpc>
                  <a:spcPts val="1864"/>
                </a:lnSpc>
              </a:p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2731433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11437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6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6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</a:rPr>
              <a:pPr marL="38100">
                <a:lnSpc>
                  <a:spcPts val="1864"/>
                </a:lnSpc>
              </a:p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637684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11437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</a:rPr>
              <a:pPr marL="38100">
                <a:lnSpc>
                  <a:spcPts val="1864"/>
                </a:lnSpc>
              </a:p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1364004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3215" y="63411"/>
            <a:ext cx="1402461" cy="54898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k object 17"/>
          <p:cNvSpPr/>
          <p:nvPr/>
        </p:nvSpPr>
        <p:spPr>
          <a:xfrm>
            <a:off x="0" y="699516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0645" y="88773"/>
            <a:ext cx="8982709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11437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154" y="2156205"/>
            <a:ext cx="8941691" cy="18624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75EBD-6920-40FB-AFCC-CC1CB7ABB21E}" type="datetime1">
              <a:rPr lang="en-US" smtClean="0"/>
              <a:t>12/14/2020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674607" y="4853125"/>
            <a:ext cx="436245" cy="252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  <a:latin typeface="Arial"/>
                <a:cs typeface="Arial"/>
              </a:r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3216" y="63411"/>
            <a:ext cx="1402461" cy="54898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699516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0646" y="88774"/>
            <a:ext cx="8982709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11437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155" y="2156206"/>
            <a:ext cx="894169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7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7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674608" y="4853127"/>
            <a:ext cx="436245" cy="4873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</a:rPr>
              <a:pPr marL="38100">
                <a:lnSpc>
                  <a:spcPts val="1864"/>
                </a:lnSpc>
              </a:p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3949137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hyperlink" Target="consultantplus://offline/ref=75070FA3E5EDF86FAB2FC91C99F477197DFB881C7562AD8974449FA1A0A05883F9090825EDD75F20BAC83E5D1F38464BCC32C976EF1CF7E8mBv0N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3216" y="63411"/>
            <a:ext cx="1402461" cy="5489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7188465" y="266313"/>
            <a:ext cx="1973199" cy="43783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740" y="4896105"/>
            <a:ext cx="2512061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n-US" sz="1000" spc="-5" dirty="0" smtClean="0">
                <a:solidFill>
                  <a:srgbClr val="A6A6A6"/>
                </a:solidFill>
                <a:latin typeface="Arial"/>
                <a:cs typeface="Arial"/>
              </a:rPr>
              <a:t>https://rostov</a:t>
            </a:r>
            <a:r>
              <a:rPr lang="ru-RU" sz="1000" spc="-5" dirty="0" smtClean="0">
                <a:solidFill>
                  <a:srgbClr val="A6A6A6"/>
                </a:solidFill>
                <a:latin typeface="Arial"/>
                <a:cs typeface="Arial"/>
              </a:rPr>
              <a:t>.</a:t>
            </a:r>
            <a:r>
              <a:rPr lang="en-US" sz="1000" spc="-5" dirty="0" smtClean="0">
                <a:solidFill>
                  <a:srgbClr val="A6A6A6"/>
                </a:solidFill>
                <a:latin typeface="Arial"/>
                <a:cs typeface="Arial"/>
              </a:rPr>
              <a:t>roskazna.gov.ru</a:t>
            </a:r>
            <a:endParaRPr sz="1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" y="699516"/>
            <a:ext cx="7596505" cy="0"/>
          </a:xfrm>
          <a:custGeom>
            <a:avLst/>
            <a:gdLst/>
            <a:ahLst/>
            <a:cxnLst/>
            <a:rect l="l" t="t" r="r" b="b"/>
            <a:pathLst>
              <a:path w="7596505">
                <a:moveTo>
                  <a:pt x="0" y="0"/>
                </a:moveTo>
                <a:lnTo>
                  <a:pt x="7596378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4804003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9525">
            <a:solidFill>
              <a:srgbClr val="11437E"/>
            </a:solidFill>
          </a:ln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sz="9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46305" y="1442162"/>
            <a:ext cx="6692697" cy="107401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57200" marR="0" lvl="0" indent="0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/>
              <a:defRPr/>
            </a:pPr>
            <a:r>
              <a:rPr lang="ru-RU" sz="2000" kern="1200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ЗАВЕРШЕНИЕ </a:t>
            </a:r>
            <a:r>
              <a:rPr lang="ru-RU" sz="2000" kern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ФИНАНСОВОГО ГОДА. </a:t>
            </a:r>
            <a:br>
              <a:rPr lang="ru-RU" sz="2000" kern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kern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НОВАЦИИ 2021 ГОДА, В ТОМ ЧИСЛЕ В РАМКАХ СИСТЕМЫ КАЗНАЧЕЙСКИХ ПЛАТЕЖЕЙ.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46303" y="3497709"/>
            <a:ext cx="5342891" cy="93551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lvl="0"/>
            <a:endParaRPr lang="ru-RU" sz="1000" dirty="0" smtClean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ru-RU" sz="10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ru-RU" sz="1000" dirty="0" smtClean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ru-RU" sz="10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000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Заместитель руководителя УФК </a:t>
            </a:r>
            <a:r>
              <a:rPr lang="ru-RU" sz="10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Ростовской области </a:t>
            </a:r>
            <a:endParaRPr lang="ru-RU" sz="1000" dirty="0" smtClean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000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Шлык </a:t>
            </a:r>
            <a:r>
              <a:rPr lang="ru-RU" sz="10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Светлана Михайловна</a:t>
            </a:r>
            <a:endParaRPr lang="ru-RU" sz="10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96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10199" y="25152"/>
            <a:ext cx="3740543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1" spc="-10" dirty="0">
                <a:solidFill>
                  <a:srgbClr val="134381"/>
                </a:solidFill>
                <a:latin typeface="Arial"/>
                <a:cs typeface="Arial"/>
              </a:rPr>
              <a:t>Проведение операций </a:t>
            </a:r>
            <a:r>
              <a:rPr lang="ru-RU" b="1" spc="-5" dirty="0" smtClean="0">
                <a:solidFill>
                  <a:srgbClr val="134381"/>
                </a:solidFill>
                <a:latin typeface="Arial"/>
                <a:cs typeface="Arial"/>
              </a:rPr>
              <a:t>в целях завершения 2020 года</a:t>
            </a:r>
            <a:endParaRPr dirty="0">
              <a:latin typeface="Arial"/>
              <a:cs typeface="Arial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234687"/>
              </p:ext>
            </p:extLst>
          </p:nvPr>
        </p:nvGraphicFramePr>
        <p:xfrm>
          <a:off x="285724" y="1352550"/>
          <a:ext cx="2364104" cy="25146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7990"/>
                <a:gridCol w="338455"/>
                <a:gridCol w="415924"/>
                <a:gridCol w="393700"/>
                <a:gridCol w="394335"/>
                <a:gridCol w="393700"/>
              </a:tblGrid>
              <a:tr h="288464">
                <a:tc gridSpan="6"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2020</a:t>
                      </a:r>
                      <a:r>
                        <a:rPr sz="12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Декабрь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28575">
                      <a:solidFill>
                        <a:srgbClr val="000000"/>
                      </a:solidFill>
                      <a:prstDash val="solid"/>
                    </a:lnT>
                    <a:solidFill>
                      <a:srgbClr val="1143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95659">
                <a:tc>
                  <a:txBody>
                    <a:bodyPr/>
                    <a:lstStyle/>
                    <a:p>
                      <a:pPr marL="8699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ПН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7</a:t>
                      </a:r>
                    </a:p>
                  </a:txBody>
                  <a:tcPr marL="0" marR="0" marT="2984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14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R="103505" algn="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21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28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solidFill>
                      <a:srgbClr val="F1F1F1"/>
                    </a:solidFill>
                  </a:tcPr>
                </a:tc>
              </a:tr>
              <a:tr h="318067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b="1" spc="-55" dirty="0">
                          <a:latin typeface="Arial"/>
                          <a:cs typeface="Arial"/>
                        </a:rPr>
                        <a:t>ВТ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8</a:t>
                      </a: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15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R="103505" algn="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22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29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</a:tr>
              <a:tr h="318067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СР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9</a:t>
                      </a: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16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R="103505" algn="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23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30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</a:tr>
              <a:tr h="318201">
                <a:tc>
                  <a:txBody>
                    <a:bodyPr/>
                    <a:lstStyle/>
                    <a:p>
                      <a:pPr marL="95885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ЧТ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3</a:t>
                      </a: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17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R="103505" algn="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24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31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</a:tr>
              <a:tr h="34007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ПТ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spc="-85" dirty="0">
                          <a:latin typeface="Arial"/>
                          <a:cs typeface="Arial"/>
                        </a:rPr>
                        <a:t>11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18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R="103505" algn="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25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</a:tr>
              <a:tr h="296059">
                <a:tc>
                  <a:txBody>
                    <a:bodyPr/>
                    <a:lstStyle/>
                    <a:p>
                      <a:pPr marL="8699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СБ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3048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5</a:t>
                      </a:r>
                    </a:p>
                  </a:txBody>
                  <a:tcPr marL="0" marR="0" marT="3048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12</a:t>
                      </a:r>
                    </a:p>
                  </a:txBody>
                  <a:tcPr marL="0" marR="0" marT="3048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19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3048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R="103505" algn="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26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3048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D9D9D9"/>
                    </a:solidFill>
                  </a:tcPr>
                </a:tc>
              </a:tr>
              <a:tr h="340009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b="1" spc="-55" dirty="0">
                          <a:latin typeface="Arial"/>
                          <a:cs typeface="Arial"/>
                        </a:rPr>
                        <a:t>ВС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6</a:t>
                      </a:r>
                    </a:p>
                  </a:txBody>
                  <a:tcPr marL="0" marR="0" marT="51435" marB="0"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13</a:t>
                      </a:r>
                    </a:p>
                  </a:txBody>
                  <a:tcPr marL="0" marR="0" marT="51435" marB="0"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20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R="103505" algn="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27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object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319329"/>
              </p:ext>
            </p:extLst>
          </p:nvPr>
        </p:nvGraphicFramePr>
        <p:xfrm>
          <a:off x="2819400" y="1352550"/>
          <a:ext cx="6172200" cy="3429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27480"/>
                <a:gridCol w="2611120"/>
                <a:gridCol w="2133600"/>
              </a:tblGrid>
              <a:tr h="3429000">
                <a:tc>
                  <a:txBody>
                    <a:bodyPr/>
                    <a:lstStyle/>
                    <a:p>
                      <a:pPr marL="145415" marR="83820" indent="-55244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100" b="1" spc="-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28 декабря 2020</a:t>
                      </a:r>
                      <a:r>
                        <a:rPr sz="1100" b="1" spc="-7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г.  </a:t>
                      </a:r>
                      <a:r>
                        <a:rPr sz="1100" b="1" spc="-5" dirty="0">
                          <a:latin typeface="Arial"/>
                          <a:cs typeface="Arial"/>
                        </a:rPr>
                        <a:t>последний</a:t>
                      </a:r>
                      <a:r>
                        <a:rPr sz="11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latin typeface="Arial"/>
                          <a:cs typeface="Arial"/>
                        </a:rPr>
                        <a:t>день</a:t>
                      </a: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30480" marB="0">
                    <a:lnR w="28575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BEBEBE"/>
                      </a:solidFill>
                      <a:prstDash val="solid"/>
                    </a:lnT>
                    <a:lnB w="28575">
                      <a:solidFill>
                        <a:srgbClr val="BEBE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215" marR="57150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Принятие платежных документов (платежных поручений)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целевым расходам;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0480" marB="0">
                    <a:lnL w="28575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BEBEBE"/>
                      </a:solidFill>
                      <a:prstDash val="solid"/>
                    </a:lnT>
                    <a:lnB w="28575">
                      <a:solidFill>
                        <a:srgbClr val="BEBE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п.20. Порядка осуществления территориальными органами Федерального казначейства полномочий получателя средств федерального бюджета (бюджета субъекта Российской Федерации) по перечислению межбюджетных трансфертов,</a:t>
                      </a:r>
                      <a:r>
                        <a:rPr lang="ru-RU" sz="1100" baseline="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предоставляемых из федерального бюджета (бюджета субъекта Российской Федерации) бюджету субъекта Российской Федерации (местному бюджету) в форме субсидий, субвенций и иных межбюджетных трансфертов, имеющих целевое назначение», утвержденного приказом Федерального казначейства от 25.02.2020 № 10н. </a:t>
                      </a:r>
                      <a:endParaRPr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2230" marB="0">
                    <a:lnL w="28575" cap="flat" cmpd="sng" algn="ctr">
                      <a:solidFill>
                        <a:srgbClr val="BEBE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>
                      <a:solidFill>
                        <a:srgbClr val="BEBEBE"/>
                      </a:solidFill>
                      <a:prstDash val="solid"/>
                    </a:lnT>
                    <a:lnB w="28575">
                      <a:solidFill>
                        <a:srgbClr val="BEBEBE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300161" y="1581150"/>
            <a:ext cx="304800" cy="340034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69096"/>
            <a:ext cx="25114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8707755" y="4887380"/>
            <a:ext cx="436245" cy="252095"/>
          </a:xfrm>
        </p:spPr>
        <p:txBody>
          <a:bodyPr/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lang="ru-RU" sz="1600" b="1" spc="-5" smtClean="0">
                <a:solidFill>
                  <a:srgbClr val="11437E"/>
                </a:solidFill>
                <a:latin typeface="Arial"/>
                <a:cs typeface="Arial"/>
              </a:rPr>
              <a:t>10</a:t>
            </a:fld>
            <a:endParaRPr lang="ru-RU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276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895350"/>
            <a:ext cx="8458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Мониторинг, осуществляемый органами Федерального казначейства, информации размещаемой в ГИИС «Электронный бюджет» о реализации национальных проектов: 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 февраля  2020 года – проверка паспортов региональных проектов;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 2020 года –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размещения отчетов о ходе реализации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августа 2020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отчетов о ходе реализации региональных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проектов,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входящих в состав национального проекта «Демография».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lang="ru-RU" sz="1600" b="1" spc="-5" smtClean="0">
                <a:solidFill>
                  <a:srgbClr val="11437E"/>
                </a:solidFill>
                <a:latin typeface="Arial"/>
                <a:cs typeface="Arial"/>
              </a:rPr>
              <a:t>11</a:t>
            </a:fld>
            <a:endParaRPr lang="ru-RU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180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11455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внимание!!!</a:t>
            </a: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lang="ru-RU" sz="1600" b="1" spc="-5" smtClean="0">
                <a:solidFill>
                  <a:srgbClr val="11437E"/>
                </a:solidFill>
                <a:latin typeface="Arial"/>
                <a:cs typeface="Arial"/>
              </a:rPr>
              <a:t>12</a:t>
            </a:fld>
            <a:endParaRPr lang="ru-RU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381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48" y="450567"/>
            <a:ext cx="25114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ject 2"/>
          <p:cNvSpPr txBox="1"/>
          <p:nvPr/>
        </p:nvSpPr>
        <p:spPr>
          <a:xfrm>
            <a:off x="3048000" y="57150"/>
            <a:ext cx="586359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от 08.12.2020 № 385-ФЗ «О федеральном  бюджете на 2021 год и плановый  период 2020 и 2023 годов»</a:t>
            </a:r>
            <a:endParaRPr lang="ru-RU" sz="1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138" y="971550"/>
            <a:ext cx="9034652" cy="3108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Казначейскому сопровождению подлежат</a:t>
            </a:r>
            <a:r>
              <a:rPr lang="en-US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расходы,  источником которых  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федеральные целевые межбюджетные трансферты  </a:t>
            </a:r>
            <a:endParaRPr lang="ru-RU" sz="14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8 ч.2 статьи 5 </a:t>
            </a:r>
          </a:p>
          <a:p>
            <a:endParaRPr lang="ru-RU" sz="1400" u="sng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4"/>
            </a:endParaRPr>
          </a:p>
          <a:p>
            <a:pPr marL="342900" indent="-342900" algn="just">
              <a:buFont typeface="Times New Roman" panose="02020603050405020304" pitchFamily="18" charset="0"/>
              <a:buChar char="―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авансовые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платежи по государственным и муниципальным контрактам о поставке товаров,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выполнении работ,  оказании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услуг, заключаемым на сумму свыше 100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 более государственными заказчиками для обеспечения  государственных нужд субъекта РФ и муниципальными заказчиками  для обеспечения муниципальных нужд.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Times New Roman" panose="02020603050405020304" pitchFamily="18" charset="0"/>
              <a:buChar char="―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Times New Roman" panose="02020603050405020304" pitchFamily="18" charset="0"/>
              <a:buChar char="―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авансовые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контрактам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договорам о поставке товаров, выполнении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работ,  оказании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заключаемым 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сумму 100 млн. руб. и </a:t>
            </a:r>
            <a:r>
              <a:rPr 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бюджетными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автономными учреждениями субъекта РФ и муниципальных образований</a:t>
            </a:r>
            <a:r>
              <a:rPr 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юридическим лицам субъекта РФ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образований, 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Times New Roman" panose="02020603050405020304" pitchFamily="18" charset="0"/>
              <a:buChar char="―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  в соответствии с концессионными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соглашениями  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расходование средств из областного и местных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/>
          </a:p>
        </p:txBody>
      </p:sp>
      <p:sp>
        <p:nvSpPr>
          <p:cNvPr id="5" name="object 2"/>
          <p:cNvSpPr txBox="1"/>
          <p:nvPr/>
        </p:nvSpPr>
        <p:spPr>
          <a:xfrm>
            <a:off x="8700007" y="4833924"/>
            <a:ext cx="410845" cy="40972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 smtClean="0">
                <a:solidFill>
                  <a:srgbClr val="11437E"/>
                </a:solidFill>
                <a:latin typeface="Arial"/>
                <a:cs typeface="Arial"/>
              </a:rPr>
              <a:t>1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900" dirty="0">
              <a:latin typeface="Arial"/>
              <a:cs typeface="Arial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lang="ru-RU" sz="1600" b="1" spc="-5" smtClean="0">
                <a:solidFill>
                  <a:srgbClr val="11437E"/>
                </a:solidFill>
                <a:latin typeface="Arial"/>
                <a:cs typeface="Arial"/>
              </a:rPr>
              <a:t>2</a:t>
            </a:fld>
            <a:endParaRPr lang="ru-RU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3949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1657350"/>
            <a:ext cx="8001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ч.7  статьи 5 :</a:t>
            </a:r>
          </a:p>
          <a:p>
            <a:pPr marL="285750" indent="-285750" algn="just">
              <a:buFont typeface="Times New Roman" panose="02020603050405020304" pitchFamily="18" charset="0"/>
              <a:buChar char="―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основании обращения финансового органа субъекта РФ (муниципального образования)  субсидии (гранты в виде субсидий),   предоставляемые  из  бюджетов субъектов РФ (</a:t>
            </a:r>
            <a:r>
              <a:rPr lang="ru-RU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местных бюджетов)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юридическим лицам, крестьянским фермерским хозяйствам, индивидуальным предпринимателям , если источником этих расходов являются федеральные межбюджетные трансферты.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lang="ru-RU" sz="1600" b="1" spc="-5" smtClean="0">
                <a:solidFill>
                  <a:srgbClr val="11437E"/>
                </a:solidFill>
                <a:latin typeface="Arial"/>
                <a:cs typeface="Arial"/>
              </a:rPr>
              <a:t>3</a:t>
            </a:fld>
            <a:endParaRPr lang="ru-RU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6418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963548"/>
              </p:ext>
            </p:extLst>
          </p:nvPr>
        </p:nvGraphicFramePr>
        <p:xfrm>
          <a:off x="215788" y="895350"/>
          <a:ext cx="8809529" cy="3971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00599"/>
                <a:gridCol w="4008930"/>
              </a:tblGrid>
              <a:tr h="609600"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Заключено муниципальных контрактов   всего:            14546,9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рамках  банковского сопровождения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13150,5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08464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Перечислен аванс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банковские счета, открытые</a:t>
                      </a: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исполнителями по контрактам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757.7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2455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рамках казначейского сопровождения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1396,4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24556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Перечислено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счета юридических лиц, открытые в УФК 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189,4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791200" y="16184"/>
            <a:ext cx="3352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Казначейское и банковское сопровождение 2020 год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lang="ru-RU" sz="1600" b="1" spc="-5" smtClean="0">
                <a:solidFill>
                  <a:srgbClr val="11437E"/>
                </a:solidFill>
                <a:latin typeface="Arial"/>
                <a:cs typeface="Arial"/>
              </a:rPr>
              <a:t>4</a:t>
            </a:fld>
            <a:endParaRPr lang="ru-RU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481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4800" y="895350"/>
            <a:ext cx="8534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Преимущества  казначейского  сопровождения  (в том числе  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более эффективной реализации национальных 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проектов):</a:t>
            </a:r>
            <a:endParaRPr lang="ru-RU" sz="1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УФК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 санкционирование операций  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порядке,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установленном   Министерством  финансов Российской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Федерации; 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прозрачности денежных потоков;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 хранятся на счетах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Федерального казначейства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не в коммерческих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банках;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окращение недобросовестных  поставщиков в цепочке соисполнителей;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операций на счетах органов Федерального казначейства для хозяйствующего субъекта осуществляется на безвозмездной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91200" y="0"/>
            <a:ext cx="33831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Казначейское и банковское сопровождение 2020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lang="ru-RU" sz="1600" b="1" spc="-5" smtClean="0">
                <a:solidFill>
                  <a:srgbClr val="11437E"/>
                </a:solidFill>
                <a:latin typeface="Arial"/>
                <a:cs typeface="Arial"/>
              </a:rPr>
              <a:t>5</a:t>
            </a:fld>
            <a:endParaRPr lang="ru-RU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783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819150"/>
            <a:ext cx="88392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П.10 в) Постановления Правительства Российской Федерации от 30.09.2014 № 999 « О формировании, предоставлении и распределении субсидий из федерального бюджета бюджетам субъектов Российской Федерации»</a:t>
            </a: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Соглашение,   заключаемое в соответствии  с утвержденными Правительством Российской Федерации правилами предоставления субсидий,  должно содержать перечень объектов капитального строительства и (или) объектов недвижимого имущества, содержащий информацию о наименованиях, местонахождение с указанием кодов по ОКТМО и адресов (при наличии) согласно ФАИП,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мощности объектов, сроках  ввода 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эксплуатацию (приобретение) объектов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Типовая форма утверждена Приказом Минфина России от 14.12.2018г. № 269н.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5000" y="14520"/>
            <a:ext cx="34296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lang="ru-RU" sz="1600" b="1" spc="-5" smtClean="0">
                <a:solidFill>
                  <a:srgbClr val="11437E"/>
                </a:solidFill>
                <a:latin typeface="Arial"/>
                <a:cs typeface="Arial"/>
              </a:rPr>
              <a:t>6</a:t>
            </a:fld>
            <a:endParaRPr lang="ru-RU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338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5000" y="15183"/>
            <a:ext cx="3416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Казначейское и банковское сопровождение 2020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971550"/>
            <a:ext cx="739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800" y="742950"/>
            <a:ext cx="8534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Письмо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финансов Российской Федерации</a:t>
            </a:r>
          </a:p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10.07.2020 г. № 09-10-07/60495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При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заключении на 2021 год соглашений о предоставлении иных межбюджетных 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трансфертов оформляется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форме №1 к Типовой форме соглашения, в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котором 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 всех случаях должны быть указаны наименования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 коды 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капитального строительства (объектов недвижимого имущества)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Типовая форма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соглашения о предоставлении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иного межбюджетного трансферта,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имеющего целевое назначение, из федерального бюджета бюджетам  субъектов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установлена Приказом Министерства финансов Российской Федерации   от 14.12.2018 № 270н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lang="ru-RU" sz="1600" b="1" spc="-5" smtClean="0">
                <a:solidFill>
                  <a:srgbClr val="11437E"/>
                </a:solidFill>
                <a:latin typeface="Arial"/>
                <a:cs typeface="Arial"/>
              </a:rPr>
              <a:t>7</a:t>
            </a:fld>
            <a:endParaRPr lang="ru-RU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326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53000" y="28154"/>
            <a:ext cx="419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Постановление Правительства РФ от 30.10.2020 № 1769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895350"/>
            <a:ext cx="81534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01.01.2021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обязательное использование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уникального  кода объекта капитального строительства или объекта недвижимого имущества, финансовое обеспечение которых  осуществляется за счет средств федерального бюджета, поступающих  в бюджеты  субъектов РФ в порядке межбюджетных трансфертов, имеющих  целевое назначение.  Уникальный код не подлежит изменению до завершения осуществления капитальных  вложений.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аналитического кода Федерального казначейства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191229" y="2724150"/>
            <a:ext cx="484632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lang="ru-RU" sz="1600" b="1" spc="-5" smtClean="0">
                <a:solidFill>
                  <a:srgbClr val="11437E"/>
                </a:solidFill>
                <a:latin typeface="Arial"/>
                <a:cs typeface="Arial"/>
              </a:rPr>
              <a:t>8</a:t>
            </a:fld>
            <a:endParaRPr lang="ru-RU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539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86400" y="20437"/>
            <a:ext cx="3630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Пролонгация соглашений</a:t>
            </a:r>
            <a:endParaRPr lang="ru-RU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200150"/>
            <a:ext cx="8153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Федерального казначейства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17.11.2020 № 07-04-05/05-23569,  разъяснило о  пролонгации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2021: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Соглашения о кассовом обслуживании проведения операций со средствами, поступающими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временное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 получателям средств областного и местных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бюдежтов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Соглашения об открытии и ведении лицевых счетов для учета операций муниципальных бюджетных и автономных учреждений.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lang="ru-RU" sz="1600" b="1" spc="-5" smtClean="0">
                <a:solidFill>
                  <a:srgbClr val="11437E"/>
                </a:solidFill>
                <a:latin typeface="Arial"/>
                <a:cs typeface="Arial"/>
              </a:rPr>
              <a:t>9</a:t>
            </a:fld>
            <a:endParaRPr lang="ru-RU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9005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820</TotalTime>
  <Words>830</Words>
  <Application>Microsoft Office PowerPoint</Application>
  <PresentationFormat>Экран (16:9)</PresentationFormat>
  <Paragraphs>128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Office Theme</vt:lpstr>
      <vt:lpstr>1_Office Theme</vt:lpstr>
      <vt:lpstr>ЗАВЕРШЕНИЕ ФИНАНСОВОГО ГОДА.  НОВАЦИИ 2021 ГОДА, В ТОМ ЧИСЛЕ В РАМКАХ СИСТЕМЫ КАЗНАЧЕЙСКИХ ПЛАТЕЖЕЙ.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системы  казначейских платежей</dc:title>
  <dc:creator>Чернов Андрей Анатольевич</dc:creator>
  <cp:lastModifiedBy>Алексеенко Наталья Анатольевна</cp:lastModifiedBy>
  <cp:revision>92</cp:revision>
  <cp:lastPrinted>2020-12-14T09:18:29Z</cp:lastPrinted>
  <dcterms:created xsi:type="dcterms:W3CDTF">2020-11-29T12:02:11Z</dcterms:created>
  <dcterms:modified xsi:type="dcterms:W3CDTF">2020-12-14T15:42:56Z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2020-11-26T00:00:00Z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2020-11-29T00:00:00Z</vt:filetime>
  </property>
</Properties>
</file>