
<file path=[Content_Types].xml><?xml version="1.0" encoding="utf-8"?>
<Types xmlns="http://schemas.openxmlformats.org/package/2006/content-types"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9" r:id="rId2"/>
    <p:sldId id="258" r:id="rId3"/>
    <p:sldId id="272" r:id="rId4"/>
    <p:sldId id="278" r:id="rId5"/>
    <p:sldId id="269" r:id="rId6"/>
    <p:sldId id="273" r:id="rId7"/>
    <p:sldId id="267" r:id="rId8"/>
    <p:sldId id="270" r:id="rId9"/>
    <p:sldId id="274" r:id="rId10"/>
    <p:sldId id="275" r:id="rId11"/>
    <p:sldId id="276" r:id="rId12"/>
    <p:sldId id="277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24" autoAdjust="0"/>
    <p:restoredTop sz="88996" autoAdjust="0"/>
  </p:normalViewPr>
  <p:slideViewPr>
    <p:cSldViewPr>
      <p:cViewPr>
        <p:scale>
          <a:sx n="125" d="100"/>
          <a:sy n="125" d="100"/>
        </p:scale>
        <p:origin x="-84" y="6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6C874-428D-45B1-8DE8-6A3A7D6E7333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BB8CC-EC61-4377-AC7C-5089FB176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2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3584575" y="2278063"/>
            <a:ext cx="15182850" cy="1138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7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493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10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6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0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3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2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534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009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66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33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66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BF5C3-27D4-4E64-ADEC-9B6E488D68F8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1F226-4A2D-40F3-9171-A2E6A05A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09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3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4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5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6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1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8"/>
            <a:ext cx="9144000" cy="42309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140301"/>
              </p:ext>
            </p:extLst>
          </p:nvPr>
        </p:nvGraphicFramePr>
        <p:xfrm>
          <a:off x="2627313" y="1341438"/>
          <a:ext cx="3816350" cy="498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313" y="1341438"/>
                        <a:ext cx="3816350" cy="498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 rot="10800000" flipV="1">
            <a:off x="6681543" y="5589239"/>
            <a:ext cx="2210480" cy="648072"/>
          </a:xfrm>
          <a:prstGeom prst="wedgeRectCallout">
            <a:avLst>
              <a:gd name="adj1" fmla="val 112111"/>
              <a:gd name="adj2" fmla="val -10102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территориального органа Федерального казначейства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81470"/>
            <a:ext cx="9106945" cy="87185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реквизитов распоряжений о совершении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внутриказначейского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платежа прямыми участниками системы казначейских платежей областного бюджета и бюджетов муниципальных образований с 01.01.2021 г. до 01.01.2023 г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Образец заполнения реквизитов заявки на кассовый расход (сокращенная) при системе казначейских платежей   с 01.01.2021 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681543" y="4725144"/>
            <a:ext cx="2210480" cy="648072"/>
          </a:xfrm>
          <a:prstGeom prst="wedgeRectCallout">
            <a:avLst>
              <a:gd name="adj1" fmla="val -74887"/>
              <a:gd name="adj2" fmla="val 3363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4459436"/>
            <a:ext cx="2088232" cy="409724"/>
          </a:xfrm>
          <a:prstGeom prst="wedgeRectCallout">
            <a:avLst>
              <a:gd name="adj1" fmla="val 93770"/>
              <a:gd name="adj2" fmla="val 5213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 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78016" y="5013176"/>
            <a:ext cx="2088232" cy="1080120"/>
          </a:xfrm>
          <a:prstGeom prst="wedgeRectCallout">
            <a:avLst>
              <a:gd name="adj1" fmla="val 98775"/>
              <a:gd name="adj2" fmla="val -2579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казначейства, знак//сокращенное наименование и место нахождения территориального органа Федерального казначейства</a:t>
            </a:r>
            <a:endParaRPr lang="ru-RU" sz="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2304" y="-72290"/>
            <a:ext cx="9011257" cy="1010351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900" b="1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платежного поручения плательщиком по которому является организация, лицевой счет которой открыт в финансовом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органе,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 перечислении средств на казначейский счет для осуществления и отражения операций по учету и распределению поступлений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9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833014"/>
              </p:ext>
            </p:extLst>
          </p:nvPr>
        </p:nvGraphicFramePr>
        <p:xfrm>
          <a:off x="2054225" y="1050925"/>
          <a:ext cx="4468813" cy="537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" name="Документ" r:id="rId4" imgW="6488614" imgH="7834195" progId="Word.Document.12">
                  <p:embed/>
                </p:oleObj>
              </mc:Choice>
              <mc:Fallback>
                <p:oleObj name="Документ" r:id="rId4" imgW="6488614" imgH="7834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4225" y="1050925"/>
                        <a:ext cx="4468813" cy="537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Прямоугольная выноска 41"/>
          <p:cNvSpPr/>
          <p:nvPr/>
        </p:nvSpPr>
        <p:spPr>
          <a:xfrm>
            <a:off x="6732240" y="3611116"/>
            <a:ext cx="2304256" cy="898004"/>
          </a:xfrm>
          <a:prstGeom prst="wedgeRectCallout">
            <a:avLst>
              <a:gd name="adj1" fmla="val -87641"/>
              <a:gd name="adj2" fmla="val -47343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счета, открытый УФК по Ростовской области 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осуществления и отражения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операций по учету и распределению поступлений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732532" y="2492896"/>
            <a:ext cx="2303964" cy="360040"/>
          </a:xfrm>
          <a:prstGeom prst="wedgeRectCallout">
            <a:avLst>
              <a:gd name="adj1" fmla="val -108312"/>
              <a:gd name="adj2" fmla="val 50418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732240" y="3068960"/>
            <a:ext cx="2304256" cy="465956"/>
          </a:xfrm>
          <a:prstGeom prst="wedgeRectCallout">
            <a:avLst>
              <a:gd name="adj1" fmla="val -89265"/>
              <a:gd name="adj2" fmla="val 1845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6732240" y="1124744"/>
            <a:ext cx="2304256" cy="1008112"/>
          </a:xfrm>
          <a:prstGeom prst="wedgeRectCallout">
            <a:avLst>
              <a:gd name="adj1" fmla="val -86919"/>
              <a:gd name="adj2" fmla="val 79942"/>
            </a:avLst>
          </a:prstGeom>
          <a:ln w="3175"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>
                <a:noFill/>
              </a:rPr>
              <a:t>Номер казначейского счета, открытый министерству финансов Ростовской области для осуществления и </a:t>
            </a:r>
            <a:endParaRPr lang="ru-RU" dirty="0">
              <a:ln w="3175">
                <a:solidFill>
                  <a:schemeClr val="tx1"/>
                </a:solidFill>
              </a:ln>
              <a:noFill/>
            </a:endParaRPr>
          </a:p>
          <a:p>
            <a:pPr lvl="0" algn="ctr"/>
            <a:r>
              <a:rPr lang="ru-RU" sz="900" b="1" dirty="0" smtClean="0">
                <a:ln w="0">
                  <a:noFill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Номер казначейского </a:t>
            </a:r>
            <a:r>
              <a:rPr lang="ru-RU" sz="900" b="1" dirty="0">
                <a:ln w="0">
                  <a:noFill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счета, открытый министерству финансов Ростовской области для осуществления и отражения операций с денежными средствами бюджетных и автономных учреждений</a:t>
            </a:r>
          </a:p>
          <a:p>
            <a:pPr algn="ctr"/>
            <a:r>
              <a:rPr lang="ru-RU" b="1" dirty="0" err="1" smtClean="0">
                <a:noFill/>
              </a:rPr>
              <a:t>ения</a:t>
            </a:r>
            <a:r>
              <a:rPr lang="ru-RU" b="1" dirty="0" smtClean="0">
                <a:noFill/>
              </a:rPr>
              <a:t> </a:t>
            </a:r>
            <a:r>
              <a:rPr lang="ru-RU" b="1" dirty="0">
                <a:noFill/>
              </a:rPr>
              <a:t>операций с </a:t>
            </a:r>
            <a:r>
              <a:rPr lang="ru-RU" dirty="0">
                <a:noFill/>
              </a:rPr>
              <a:t>денежными средствами бюджетных и автономных учреждений</a:t>
            </a:r>
          </a:p>
        </p:txBody>
      </p:sp>
      <p:cxnSp>
        <p:nvCxnSpPr>
          <p:cNvPr id="5" name="Прямая со стрелкой 4"/>
          <p:cNvCxnSpPr>
            <a:stCxn id="18" idx="1"/>
          </p:cNvCxnSpPr>
          <p:nvPr/>
        </p:nvCxnSpPr>
        <p:spPr>
          <a:xfrm flipH="1" flipV="1">
            <a:off x="5868144" y="3068960"/>
            <a:ext cx="864096" cy="2329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07504" y="2204864"/>
            <a:ext cx="1584176" cy="1872208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получателя, обслуживающего территориальный орган Федерального казначейства: 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1691680" y="2924944"/>
            <a:ext cx="360040" cy="216024"/>
          </a:xfrm>
          <a:prstGeom prst="straightConnector1">
            <a:avLst/>
          </a:prstGeom>
          <a:ln w="3175">
            <a:solidFill>
              <a:schemeClr val="tx2">
                <a:lumMod val="75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91680" y="3140968"/>
            <a:ext cx="360040" cy="174146"/>
          </a:xfrm>
          <a:prstGeom prst="straightConnector1">
            <a:avLst/>
          </a:prstGeom>
          <a:ln w="3175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4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7504" y="0"/>
            <a:ext cx="9011257" cy="82568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900" b="1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платежного поручения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в адрес получателя средств областного бюджета,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лицевой счет которой открыт 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 перечислении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средств,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поступающих во временное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распоряжение</a:t>
            </a:r>
            <a:endParaRPr lang="ru-RU" sz="12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9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102787"/>
              </p:ext>
            </p:extLst>
          </p:nvPr>
        </p:nvGraphicFramePr>
        <p:xfrm>
          <a:off x="2054225" y="1050925"/>
          <a:ext cx="4421188" cy="530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3" name="Документ" r:id="rId4" imgW="6488614" imgH="7808594" progId="Word.Document.12">
                  <p:embed/>
                </p:oleObj>
              </mc:Choice>
              <mc:Fallback>
                <p:oleObj name="Документ" r:id="rId4" imgW="6488614" imgH="78085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4225" y="1050925"/>
                        <a:ext cx="4421188" cy="530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Прямоугольная выноска 41"/>
          <p:cNvSpPr/>
          <p:nvPr/>
        </p:nvSpPr>
        <p:spPr>
          <a:xfrm>
            <a:off x="6732532" y="3611116"/>
            <a:ext cx="2304256" cy="1114028"/>
          </a:xfrm>
          <a:prstGeom prst="wedgeRectCallout">
            <a:avLst>
              <a:gd name="adj1" fmla="val -88970"/>
              <a:gd name="adj2" fmla="val -47968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счета, открытый финансовому органу – министерству финансов Ростовской области </a:t>
            </a:r>
            <a:r>
              <a:rPr lang="ru-RU" sz="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осуществления и отражения операций с денежными средствами, поступающими во временное распоряжение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732532" y="2492896"/>
            <a:ext cx="2303964" cy="360040"/>
          </a:xfrm>
          <a:prstGeom prst="wedgeRectCallout">
            <a:avLst>
              <a:gd name="adj1" fmla="val -108312"/>
              <a:gd name="adj2" fmla="val 164197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143508" y="2672916"/>
            <a:ext cx="1800200" cy="1766371"/>
          </a:xfrm>
          <a:prstGeom prst="wedgeRectCallout">
            <a:avLst>
              <a:gd name="adj1" fmla="val 56765"/>
              <a:gd name="adj2" fmla="val -1327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lvl="0" algn="ctr"/>
            <a:r>
              <a:rPr lang="ru-RU" sz="10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1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1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endParaRPr lang="ru-RU" sz="1000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г. Ростов-на-Дону 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732240" y="3068960"/>
            <a:ext cx="2304256" cy="465956"/>
          </a:xfrm>
          <a:prstGeom prst="wedgeRectCallout">
            <a:avLst>
              <a:gd name="adj1" fmla="val -86959"/>
              <a:gd name="adj2" fmla="val 2111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67945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7504" y="0"/>
            <a:ext cx="9011257" cy="82568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900" b="1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платежного поручения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в адрес получателя средств местного бюджета,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лицевой счет которой открыт 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 перечислении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средств,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поступающих во временное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распоряжение</a:t>
            </a:r>
            <a:endParaRPr lang="ru-RU" sz="12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9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273968"/>
              </p:ext>
            </p:extLst>
          </p:nvPr>
        </p:nvGraphicFramePr>
        <p:xfrm>
          <a:off x="2051720" y="1108261"/>
          <a:ext cx="4373563" cy="528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1" name="Документ" r:id="rId4" imgW="6488614" imgH="7872416" progId="Word.Document.12">
                  <p:embed/>
                </p:oleObj>
              </mc:Choice>
              <mc:Fallback>
                <p:oleObj name="Документ" r:id="rId4" imgW="6488614" imgH="78724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1720" y="1108261"/>
                        <a:ext cx="4373563" cy="528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Прямоугольная выноска 41"/>
          <p:cNvSpPr/>
          <p:nvPr/>
        </p:nvSpPr>
        <p:spPr>
          <a:xfrm>
            <a:off x="6732240" y="3611116"/>
            <a:ext cx="2304256" cy="1114028"/>
          </a:xfrm>
          <a:prstGeom prst="wedgeRectCallout">
            <a:avLst>
              <a:gd name="adj1" fmla="val -92524"/>
              <a:gd name="adj2" fmla="val -4735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счета, открытый финансовому органу </a:t>
            </a:r>
            <a:r>
              <a:rPr lang="ru-RU" sz="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осуществления и отражения операций с денежными средствами, поступающими во временное распоряжение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732532" y="2492896"/>
            <a:ext cx="2303964" cy="360040"/>
          </a:xfrm>
          <a:prstGeom prst="wedgeRectCallout">
            <a:avLst>
              <a:gd name="adj1" fmla="val -110089"/>
              <a:gd name="adj2" fmla="val 16230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179512" y="2780928"/>
            <a:ext cx="1584176" cy="1944216"/>
          </a:xfrm>
          <a:prstGeom prst="wedgeRectCallout">
            <a:avLst>
              <a:gd name="adj1" fmla="val 67275"/>
              <a:gd name="adj2" fmla="val -2387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lvl="0" algn="ctr"/>
            <a:r>
              <a:rPr lang="ru-RU" sz="10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1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10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1000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г. Ростов-на-Дону 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732240" y="3068960"/>
            <a:ext cx="2304256" cy="465956"/>
          </a:xfrm>
          <a:prstGeom prst="wedgeRectCallout">
            <a:avLst>
              <a:gd name="adj1" fmla="val -91105"/>
              <a:gd name="adj2" fmla="val 18187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85820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8"/>
            <a:ext cx="9144000" cy="42309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210332"/>
              </p:ext>
            </p:extLst>
          </p:nvPr>
        </p:nvGraphicFramePr>
        <p:xfrm>
          <a:off x="2627313" y="1052513"/>
          <a:ext cx="3754437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313" y="1052513"/>
                        <a:ext cx="3754437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 rot="10800000" flipV="1">
            <a:off x="6804248" y="5805264"/>
            <a:ext cx="2210480" cy="360040"/>
          </a:xfrm>
          <a:prstGeom prst="wedgeRectCallout">
            <a:avLst>
              <a:gd name="adj1" fmla="val 117668"/>
              <a:gd name="adj2" fmla="val -20547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81470"/>
            <a:ext cx="9106945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средств муниципальному бюджетному </a:t>
            </a:r>
          </a:p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учреждению  (в случае если лицевой счет указанной организации открыт в УФК по Ростовской) с 01.01.2021 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804249" y="5085184"/>
            <a:ext cx="2210480" cy="468052"/>
          </a:xfrm>
          <a:prstGeom prst="wedgeRectCallout">
            <a:avLst>
              <a:gd name="adj1" fmla="val -72108"/>
              <a:gd name="adj2" fmla="val -21284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3356992"/>
            <a:ext cx="2088232" cy="1417836"/>
          </a:xfrm>
          <a:prstGeom prst="wedgeRectCallout">
            <a:avLst>
              <a:gd name="adj1" fmla="val 93770"/>
              <a:gd name="adj2" fmla="val 5213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счета, открытый финансовому органу (пример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муниципальное казначейство города Ростова-на-Дону) для осуществления и отражения операций с денежными средствами, поступающими муниципальным бюджетным, автономным учреждениям 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42416" y="4941168"/>
            <a:ext cx="2088232" cy="936104"/>
          </a:xfrm>
          <a:prstGeom prst="wedgeRectCallout">
            <a:avLst>
              <a:gd name="adj1" fmla="val 65116"/>
              <a:gd name="adj2" fmla="val -2375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b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804248" y="3789040"/>
            <a:ext cx="2210480" cy="285358"/>
          </a:xfrm>
          <a:prstGeom prst="wedgeRectCallout">
            <a:avLst>
              <a:gd name="adj1" fmla="val -111769"/>
              <a:gd name="adj2" fmla="val 29262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 бюджетного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804248" y="4437112"/>
            <a:ext cx="2210480" cy="337716"/>
          </a:xfrm>
          <a:prstGeom prst="wedgeRectCallout">
            <a:avLst>
              <a:gd name="adj1" fmla="val -72831"/>
              <a:gd name="adj2" fmla="val 50420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бюджетного </a:t>
            </a:r>
            <a:endParaRPr lang="ru-RU" sz="9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9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8"/>
            <a:ext cx="9144000" cy="42309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668707"/>
              </p:ext>
            </p:extLst>
          </p:nvPr>
        </p:nvGraphicFramePr>
        <p:xfrm>
          <a:off x="2627784" y="1064848"/>
          <a:ext cx="3754437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784" y="1064848"/>
                        <a:ext cx="3754437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 rot="10800000" flipV="1">
            <a:off x="6804248" y="5805264"/>
            <a:ext cx="2210480" cy="360040"/>
          </a:xfrm>
          <a:prstGeom prst="wedgeRectCallout">
            <a:avLst>
              <a:gd name="adj1" fmla="val 117668"/>
              <a:gd name="adj2" fmla="val -20547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81470"/>
            <a:ext cx="9106945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средств муниципальному автономному учреждению  (в случае если лицевой счет указанной организации открыт в УФК по Ростовской области) с 01.01.2021 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804249" y="5085184"/>
            <a:ext cx="2210480" cy="468052"/>
          </a:xfrm>
          <a:prstGeom prst="wedgeRectCallout">
            <a:avLst>
              <a:gd name="adj1" fmla="val -72108"/>
              <a:gd name="adj2" fmla="val -21284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3356992"/>
            <a:ext cx="2088232" cy="1417836"/>
          </a:xfrm>
          <a:prstGeom prst="wedgeRectCallout">
            <a:avLst>
              <a:gd name="adj1" fmla="val 93770"/>
              <a:gd name="adj2" fmla="val 5213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счета, открытый финансовому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органу (пример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казначейство города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Ростова-на-Дону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осуществления и отражения операций с денежными средствами, поступающими муниципальным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бюджетным и автономным учреждениям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42416" y="4941168"/>
            <a:ext cx="2088232" cy="1044116"/>
          </a:xfrm>
          <a:prstGeom prst="wedgeRectCallout">
            <a:avLst>
              <a:gd name="adj1" fmla="val 65693"/>
              <a:gd name="adj2" fmla="val -2940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804248" y="3789040"/>
            <a:ext cx="2210480" cy="285358"/>
          </a:xfrm>
          <a:prstGeom prst="wedgeRectCallout">
            <a:avLst>
              <a:gd name="adj1" fmla="val -111769"/>
              <a:gd name="adj2" fmla="val 29262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 автономного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804248" y="4437112"/>
            <a:ext cx="2210480" cy="337716"/>
          </a:xfrm>
          <a:prstGeom prst="wedgeRectCallout">
            <a:avLst>
              <a:gd name="adj1" fmla="val -72831"/>
              <a:gd name="adj2" fmla="val 50420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автономного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9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8"/>
            <a:ext cx="9144000" cy="42309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087688"/>
              </p:ext>
            </p:extLst>
          </p:nvPr>
        </p:nvGraphicFramePr>
        <p:xfrm>
          <a:off x="2627784" y="1064848"/>
          <a:ext cx="3754437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0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784" y="1064848"/>
                        <a:ext cx="3754437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 rot="10800000" flipV="1">
            <a:off x="6804248" y="5805264"/>
            <a:ext cx="2210480" cy="360040"/>
          </a:xfrm>
          <a:prstGeom prst="wedgeRectCallout">
            <a:avLst>
              <a:gd name="adj1" fmla="val 117668"/>
              <a:gd name="adj2" fmla="val -20547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81470"/>
            <a:ext cx="9106945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средств областному бюджетному (автономному учреждению) (лицевой счет указанной организации открыт в министерстве финансов Ростовской области) с 01.01.2021 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804249" y="5085184"/>
            <a:ext cx="2210480" cy="468052"/>
          </a:xfrm>
          <a:prstGeom prst="wedgeRectCallout">
            <a:avLst>
              <a:gd name="adj1" fmla="val -72108"/>
              <a:gd name="adj2" fmla="val -21284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3501008"/>
            <a:ext cx="2088232" cy="1273820"/>
          </a:xfrm>
          <a:prstGeom prst="wedgeRectCallout">
            <a:avLst>
              <a:gd name="adj1" fmla="val 93770"/>
              <a:gd name="adj2" fmla="val 5213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счета, открытый финансовому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органу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министерство финансов Ростовской области для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осуществления и отражения операций с денежными средствами, поступающими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бюджетным и автономным учреждениям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42416" y="5013176"/>
            <a:ext cx="2088232" cy="1008112"/>
          </a:xfrm>
          <a:prstGeom prst="wedgeRectCallout">
            <a:avLst>
              <a:gd name="adj1" fmla="val 65366"/>
              <a:gd name="adj2" fmla="val -3189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804248" y="3789040"/>
            <a:ext cx="2210480" cy="285358"/>
          </a:xfrm>
          <a:prstGeom prst="wedgeRectCallout">
            <a:avLst>
              <a:gd name="adj1" fmla="val -111769"/>
              <a:gd name="adj2" fmla="val 29262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 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804248" y="4437112"/>
            <a:ext cx="2210480" cy="337716"/>
          </a:xfrm>
          <a:prstGeom prst="wedgeRectCallout">
            <a:avLst>
              <a:gd name="adj1" fmla="val -72831"/>
              <a:gd name="adj2" fmla="val 50420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учреждения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72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404664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421618"/>
              </p:ext>
            </p:extLst>
          </p:nvPr>
        </p:nvGraphicFramePr>
        <p:xfrm>
          <a:off x="2627313" y="1052513"/>
          <a:ext cx="3754437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313" y="1052513"/>
                        <a:ext cx="3754437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>
            <a:off x="6671115" y="5661248"/>
            <a:ext cx="2210480" cy="576064"/>
          </a:xfrm>
          <a:prstGeom prst="wedgeRectCallout">
            <a:avLst>
              <a:gd name="adj1" fmla="val -108614"/>
              <a:gd name="adj2" fmla="val -120214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71" y="262638"/>
            <a:ext cx="9011257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средств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, поступающих во временное распоряжение получателей средств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(в случае открытия лицевых счетов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организации в 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УФК по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Ростовской области) с 01.01.2021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660232" y="4849986"/>
            <a:ext cx="2232247" cy="523230"/>
          </a:xfrm>
          <a:prstGeom prst="wedgeRectCallout">
            <a:avLst>
              <a:gd name="adj1" fmla="val -65724"/>
              <a:gd name="adj2" fmla="val 9668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3789040"/>
            <a:ext cx="2088232" cy="1363712"/>
          </a:xfrm>
          <a:prstGeom prst="wedgeRectCallout">
            <a:avLst>
              <a:gd name="adj1" fmla="val 94720"/>
              <a:gd name="adj2" fmla="val 2315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счета, открытый  министерству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для осуществления и отражения операций с денежными средствами, поступающими во временное распоряжение получателя средств областного бюджета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78016" y="5301208"/>
            <a:ext cx="2088232" cy="1026674"/>
          </a:xfrm>
          <a:prstGeom prst="wedgeRectCallout">
            <a:avLst>
              <a:gd name="adj1" fmla="val 63470"/>
              <a:gd name="adj2" fmla="val -60318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681999" y="3645025"/>
            <a:ext cx="2210480" cy="360040"/>
          </a:xfrm>
          <a:prstGeom prst="wedgeRectCallout">
            <a:avLst>
              <a:gd name="adj1" fmla="val -110697"/>
              <a:gd name="adj2" fmla="val 25157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660233" y="4365104"/>
            <a:ext cx="2210479" cy="288031"/>
          </a:xfrm>
          <a:prstGeom prst="wedgeRectCallout">
            <a:avLst>
              <a:gd name="adj1" fmla="val -64797"/>
              <a:gd name="adj2" fmla="val 87697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95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404664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206783"/>
              </p:ext>
            </p:extLst>
          </p:nvPr>
        </p:nvGraphicFramePr>
        <p:xfrm>
          <a:off x="2555875" y="1058863"/>
          <a:ext cx="3754438" cy="544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6" name="Лист" r:id="rId4" imgW="5838923" imgH="7839180" progId="Excel.Sheet.8">
                  <p:embed/>
                </p:oleObj>
              </mc:Choice>
              <mc:Fallback>
                <p:oleObj name="Лист" r:id="rId4" imgW="5838923" imgH="78391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5875" y="1058863"/>
                        <a:ext cx="3754438" cy="544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>
            <a:off x="6671115" y="5877272"/>
            <a:ext cx="2210480" cy="576064"/>
          </a:xfrm>
          <a:prstGeom prst="wedgeRectCallout">
            <a:avLst>
              <a:gd name="adj1" fmla="val -110775"/>
              <a:gd name="adj2" fmla="val -12969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71" y="262638"/>
            <a:ext cx="9011257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средств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, поступающих во временное распоряжение получателей средств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местного бюджета (в 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случае открытия лицевых счетов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организации в </a:t>
            </a:r>
            <a:r>
              <a:rPr lang="ru-RU" sz="10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УФК по </a:t>
            </a:r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Ростовской области) с 01.01.2021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660232" y="4957998"/>
            <a:ext cx="2232247" cy="631242"/>
          </a:xfrm>
          <a:prstGeom prst="wedgeRectCallout">
            <a:avLst>
              <a:gd name="adj1" fmla="val -69392"/>
              <a:gd name="adj2" fmla="val 9668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78016" y="3068960"/>
            <a:ext cx="2088232" cy="1497919"/>
          </a:xfrm>
          <a:prstGeom prst="wedgeRectCallout">
            <a:avLst>
              <a:gd name="adj1" fmla="val 96027"/>
              <a:gd name="adj2" fmla="val 7645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счета, открытый  финансовому органу 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</a:t>
            </a:r>
            <a:r>
              <a:rPr lang="en-US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финансовое управление Администрации </a:t>
            </a:r>
            <a:r>
              <a:rPr lang="ru-RU" sz="9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Аксайского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района) для осуществления и отражения операций с денежными средствами, поступающими во временное распоряжение получателя средств местного бюджета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179512" y="5085184"/>
            <a:ext cx="2088232" cy="1080121"/>
          </a:xfrm>
          <a:prstGeom prst="wedgeRectCallout">
            <a:avLst>
              <a:gd name="adj1" fmla="val 64778"/>
              <a:gd name="adj2" fmla="val -2456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получателя, обслуживающего территориальный орган Федерального казначейства: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b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804248" y="3372747"/>
            <a:ext cx="2210480" cy="576063"/>
          </a:xfrm>
          <a:prstGeom prst="wedgeRectCallout">
            <a:avLst>
              <a:gd name="adj1" fmla="val -113167"/>
              <a:gd name="adj2" fmla="val 22252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660233" y="4437112"/>
            <a:ext cx="2210479" cy="360039"/>
          </a:xfrm>
          <a:prstGeom prst="wedgeRectCallout">
            <a:avLst>
              <a:gd name="adj1" fmla="val -68810"/>
              <a:gd name="adj2" fmla="val 95753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получателя средств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3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132742" y="116632"/>
            <a:ext cx="9011257" cy="543750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780560"/>
              </p:ext>
            </p:extLst>
          </p:nvPr>
        </p:nvGraphicFramePr>
        <p:xfrm>
          <a:off x="2627313" y="1052513"/>
          <a:ext cx="3754437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3" name="Лист" r:id="rId4" imgW="5838923" imgH="7562970" progId="Excel.Sheet.8">
                  <p:embed/>
                </p:oleObj>
              </mc:Choice>
              <mc:Fallback>
                <p:oleObj name="Лист" r:id="rId4" imgW="5838923" imgH="756297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313" y="1052513"/>
                        <a:ext cx="3754437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ая выноска 13"/>
          <p:cNvSpPr/>
          <p:nvPr/>
        </p:nvSpPr>
        <p:spPr>
          <a:xfrm>
            <a:off x="6804248" y="5769260"/>
            <a:ext cx="2210480" cy="468052"/>
          </a:xfrm>
          <a:prstGeom prst="wedgeRectCallout">
            <a:avLst>
              <a:gd name="adj1" fmla="val -115030"/>
              <a:gd name="adj2" fmla="val -159320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743" y="188640"/>
            <a:ext cx="9011257" cy="471742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000" b="1" dirty="0" smtClean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заявки на кассовый расход (сокращенная) на перечисление платежей в бюджетную систему Российской Федерации</a:t>
            </a:r>
            <a:endParaRPr lang="ru-RU" sz="1000" dirty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6804248" y="4941168"/>
            <a:ext cx="2210480" cy="504056"/>
          </a:xfrm>
          <a:prstGeom prst="wedgeRectCallout">
            <a:avLst>
              <a:gd name="adj1" fmla="val -73080"/>
              <a:gd name="adj2" fmla="val -8642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области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51520" y="4005064"/>
            <a:ext cx="2088232" cy="1080120"/>
          </a:xfrm>
          <a:prstGeom prst="wedgeRectCallout">
            <a:avLst>
              <a:gd name="adj1" fmla="val 91820"/>
              <a:gd name="adj2" fmla="val 2434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 , открытый УФК по Ростовской области для осуществления и отражения операций по учету и распределению поступлений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242416" y="5301208"/>
            <a:ext cx="2088232" cy="864096"/>
          </a:xfrm>
          <a:prstGeom prst="wedgeRectCallout">
            <a:avLst>
              <a:gd name="adj1" fmla="val 81968"/>
              <a:gd name="adj2" fmla="val -54721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804248" y="3501008"/>
            <a:ext cx="2210480" cy="432048"/>
          </a:xfrm>
          <a:prstGeom prst="wedgeRectCallout">
            <a:avLst>
              <a:gd name="adj1" fmla="val -117867"/>
              <a:gd name="adj2" fmla="val 236329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ИНН плательщика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804248" y="4293096"/>
            <a:ext cx="2210480" cy="432048"/>
          </a:xfrm>
          <a:prstGeom prst="wedgeRectCallout">
            <a:avLst>
              <a:gd name="adj1" fmla="val -73204"/>
              <a:gd name="adj2" fmla="val 63414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КПП плательщика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7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7504" y="0"/>
            <a:ext cx="9011257" cy="82568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900" b="1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платежного поручения на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перечисление средств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муниципальному бюджетному (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автономному учреждению) (в случае открытия лицевых счетов 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области)</a:t>
            </a:r>
            <a:endParaRPr lang="ru-RU" sz="1200" b="1" dirty="0" smtClean="0">
              <a:solidFill>
                <a:srgbClr val="11437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9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838844"/>
              </p:ext>
            </p:extLst>
          </p:nvPr>
        </p:nvGraphicFramePr>
        <p:xfrm>
          <a:off x="2047875" y="1050925"/>
          <a:ext cx="4468813" cy="532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3" name="Документ" r:id="rId4" imgW="6488614" imgH="7770373" progId="Word.Document.12">
                  <p:embed/>
                </p:oleObj>
              </mc:Choice>
              <mc:Fallback>
                <p:oleObj name="Документ" r:id="rId4" imgW="6488614" imgH="7770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7875" y="1050925"/>
                        <a:ext cx="4468813" cy="532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Прямоугольная выноска 41"/>
          <p:cNvSpPr/>
          <p:nvPr/>
        </p:nvSpPr>
        <p:spPr>
          <a:xfrm>
            <a:off x="6732240" y="3611116"/>
            <a:ext cx="2304256" cy="898004"/>
          </a:xfrm>
          <a:prstGeom prst="wedgeRectCallout">
            <a:avLst>
              <a:gd name="adj1" fmla="val -88593"/>
              <a:gd name="adj2" fmla="val -42455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 для осуществления и отражения операций с денежными средствами бюджетных и автономных учреждений, открытый финансовому органу муниципального образования </a:t>
            </a: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732532" y="2492896"/>
            <a:ext cx="2303964" cy="360040"/>
          </a:xfrm>
          <a:prstGeom prst="wedgeRectCallout">
            <a:avLst>
              <a:gd name="adj1" fmla="val -108312"/>
              <a:gd name="adj2" fmla="val 164197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 </a:t>
            </a:r>
            <a:endParaRPr lang="ru-RU" sz="1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  <a:endParaRPr lang="ru-RU" sz="1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107504" y="3068960"/>
            <a:ext cx="1800200" cy="864096"/>
          </a:xfrm>
          <a:prstGeom prst="wedgeRectCallout">
            <a:avLst>
              <a:gd name="adj1" fmla="val 58933"/>
              <a:gd name="adj2" fmla="val -24369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получателя: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732240" y="3068960"/>
            <a:ext cx="2304256" cy="465956"/>
          </a:xfrm>
          <a:prstGeom prst="wedgeRectCallout">
            <a:avLst>
              <a:gd name="adj1" fmla="val -86959"/>
              <a:gd name="adj2" fmla="val 21116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8448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5588" y="5447"/>
            <a:ext cx="9011257" cy="1010351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ctr"/>
            <a:endParaRPr lang="ru-RU" sz="1900" b="1" dirty="0" smtClean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Пример заполнения реквизитов </a:t>
            </a:r>
            <a:r>
              <a:rPr lang="ru-RU" sz="1200" b="1" dirty="0" smtClean="0">
                <a:solidFill>
                  <a:srgbClr val="11437F"/>
                </a:solidFill>
                <a:latin typeface="Times New Roman" pitchFamily="18" charset="0"/>
                <a:cs typeface="Times New Roman" pitchFamily="18" charset="0"/>
              </a:rPr>
              <a:t>платежного поручения плательщиком и получателем по которому являются организации, лицевые счета которым открыты в финансовом органе (перечисление средств в адрес бюджетного (автономного учреждения) с 01.01.2021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413826" y="6327882"/>
            <a:ext cx="704934" cy="440965"/>
          </a:xfrm>
          <a:prstGeom prst="rect">
            <a:avLst/>
          </a:prstGeom>
          <a:noFill/>
        </p:spPr>
        <p:txBody>
          <a:bodyPr wrap="square" lIns="162379" tIns="81190" rIns="162379" bIns="81190" rtlCol="0">
            <a:spAutoFit/>
          </a:bodyPr>
          <a:lstStyle/>
          <a:p>
            <a:pPr algn="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2" name="object 2"/>
          <p:cNvSpPr/>
          <p:nvPr/>
        </p:nvSpPr>
        <p:spPr>
          <a:xfrm flipV="1">
            <a:off x="0" y="530119"/>
            <a:ext cx="9144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282716"/>
              </p:ext>
            </p:extLst>
          </p:nvPr>
        </p:nvGraphicFramePr>
        <p:xfrm>
          <a:off x="2054225" y="1050925"/>
          <a:ext cx="4421188" cy="537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4" name="Документ" r:id="rId4" imgW="6488614" imgH="7923257" progId="Word.Document.12">
                  <p:embed/>
                </p:oleObj>
              </mc:Choice>
              <mc:Fallback>
                <p:oleObj name="Документ" r:id="rId4" imgW="6488614" imgH="79232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4225" y="1050925"/>
                        <a:ext cx="4421188" cy="537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07504" y="2204864"/>
            <a:ext cx="1584176" cy="1872208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банка 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получателя, обслуживающего территориальный орган Федерального казначейства: 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РОСТОВ-НА-ДОНУ БАНКА РОССИИ//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УФК по Ростовской </a:t>
            </a:r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algn="ctr"/>
            <a:r>
              <a:rPr lang="ru-RU" sz="1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Ростов-на-Дону </a:t>
            </a:r>
          </a:p>
        </p:txBody>
      </p:sp>
      <p:cxnSp>
        <p:nvCxnSpPr>
          <p:cNvPr id="7" name="Прямая со стрелкой 6"/>
          <p:cNvCxnSpPr>
            <a:stCxn id="16" idx="3"/>
          </p:cNvCxnSpPr>
          <p:nvPr/>
        </p:nvCxnSpPr>
        <p:spPr>
          <a:xfrm flipV="1">
            <a:off x="1691680" y="2924944"/>
            <a:ext cx="360040" cy="216024"/>
          </a:xfrm>
          <a:prstGeom prst="straightConnector1">
            <a:avLst/>
          </a:prstGeom>
          <a:ln w="3175">
            <a:solidFill>
              <a:schemeClr val="tx2">
                <a:lumMod val="75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6" idx="3"/>
          </p:cNvCxnSpPr>
          <p:nvPr/>
        </p:nvCxnSpPr>
        <p:spPr>
          <a:xfrm>
            <a:off x="1691680" y="3140968"/>
            <a:ext cx="360040" cy="174146"/>
          </a:xfrm>
          <a:prstGeom prst="straightConnector1">
            <a:avLst/>
          </a:prstGeom>
          <a:ln w="3175">
            <a:solidFill>
              <a:srgbClr val="0020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ая выноска 40"/>
          <p:cNvSpPr/>
          <p:nvPr/>
        </p:nvSpPr>
        <p:spPr>
          <a:xfrm>
            <a:off x="6768244" y="2073621"/>
            <a:ext cx="2216980" cy="864096"/>
          </a:xfrm>
          <a:prstGeom prst="wedgeRectCallout">
            <a:avLst>
              <a:gd name="adj1" fmla="val -91731"/>
              <a:gd name="adj2" fmla="val -9502"/>
            </a:avLst>
          </a:prstGeom>
          <a:noFill/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счета – единый счет бюджета, открытый  </a:t>
            </a:r>
            <a:r>
              <a:rPr lang="ru-RU" sz="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министерству финансов Ростовской области для осуществления отражения операций по исполнению </a:t>
            </a:r>
            <a:r>
              <a:rPr lang="ru-RU" sz="9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областного бюджета</a:t>
            </a:r>
            <a:endParaRPr lang="ru-RU" sz="9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ая выноска 41"/>
          <p:cNvSpPr/>
          <p:nvPr/>
        </p:nvSpPr>
        <p:spPr>
          <a:xfrm>
            <a:off x="6780083" y="3634876"/>
            <a:ext cx="2232248" cy="1258044"/>
          </a:xfrm>
          <a:prstGeom prst="wedgeRectCallout">
            <a:avLst>
              <a:gd name="adj1" fmla="val -93009"/>
              <a:gd name="adj2" fmla="val -49743"/>
            </a:avLst>
          </a:prstGeom>
          <a:noFill/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379" tIns="81190" rIns="162379" bIns="81190"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казначейского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счета, открытый министерству финансов Ростовской области </a:t>
            </a:r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осуществления и отражения операций с денежными средствами бюджетных и автономных </a:t>
            </a:r>
            <a:r>
              <a:rPr lang="ru-RU" sz="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</a:t>
            </a:r>
            <a:endParaRPr lang="ru-RU" sz="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768244" y="2996952"/>
            <a:ext cx="2232248" cy="49024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 единого казначейского счета УФК по Ростовской области</a:t>
            </a:r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5868143" y="3014954"/>
            <a:ext cx="864096" cy="0"/>
          </a:xfrm>
          <a:prstGeom prst="straightConnector1">
            <a:avLst/>
          </a:prstGeom>
          <a:ln w="3175">
            <a:solidFill>
              <a:schemeClr val="tx2">
                <a:lumMod val="75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5868143" y="3315114"/>
            <a:ext cx="864096" cy="0"/>
          </a:xfrm>
          <a:prstGeom prst="straightConnector1">
            <a:avLst/>
          </a:prstGeom>
          <a:ln w="3175">
            <a:solidFill>
              <a:schemeClr val="tx2">
                <a:lumMod val="75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6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4932</TotalTime>
  <Words>1174</Words>
  <Application>Microsoft Office PowerPoint</Application>
  <PresentationFormat>Экран (4:3)</PresentationFormat>
  <Paragraphs>141</Paragraphs>
  <Slides>12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Лист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1</dc:creator>
  <cp:lastModifiedBy>Кириллова Ольга Викторовна</cp:lastModifiedBy>
  <cp:revision>148</cp:revision>
  <cp:lastPrinted>2020-11-20T10:45:31Z</cp:lastPrinted>
  <dcterms:created xsi:type="dcterms:W3CDTF">2020-09-29T13:47:31Z</dcterms:created>
  <dcterms:modified xsi:type="dcterms:W3CDTF">2020-12-03T06:52:15Z</dcterms:modified>
</cp:coreProperties>
</file>